
<file path=[Content_Types].xml><?xml version="1.0" encoding="utf-8"?>
<Types xmlns="http://schemas.openxmlformats.org/package/2006/content-types">
  <Default ContentType="image/vnd.ms-photo" Extension="wdp"/>
  <Default ContentType="application/xml" Extension="xml"/>
  <Default ContentType="image/png" Extension="png"/>
  <Default ContentType="image/jpeg" Extension="jpeg"/>
  <Default ContentType="application/vnd.openxmlformats-package.relationships+xml" Extension="rels"/>
  <Override ContentType="application/vnd.openxmlformats-officedocument.presentationml.tableStyles+xml" PartName="/ppt/tableStyles1.xml"/>
  <Override ContentType="application/vnd.openxmlformats-officedocument.presentationml.slideMaster+xml" PartName="/ppt/slideMasters/slideMaster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presentation.main+xml" PartName="/ppt/presentation.xml"/>
  <Override ContentType="application/vnd.openxmlformats-officedocument.presentationml.presProps+xml" PartName="/ppt/presProps1.xml"/>
  <Override ContentType="application/vnd.openxmlformats-officedocument.theme+xml" PartName="/ppt/theme/theme1.xml"/>
  <Override ContentType="application/vnd.openxmlformats-officedocument.presentationml.viewProps+xml" PartName="/ppt/viewProps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6858000" cx="9144000"/>
  <p:notesSz cx="6858000" cy="9144000"/>
  <p:defaultTextStyle>
    <a:defPPr lvl="0">
      <a:defRPr lang="fr-FR"/>
    </a:defPPr>
    <a:lvl1pPr defTabSz="914400" eaLnBrk="1" hangingPunct="1" latinLnBrk="0" lvl="0" marL="0" rtl="0" algn="l">
      <a:defRPr kern="1200" sz="1800">
        <a:solidFill>
          <a:schemeClr val="tx1"/>
        </a:solidFill>
        <a:latin typeface="+mn-lt"/>
        <a:ea typeface="+mn-ea"/>
        <a:cs typeface="+mn-cs"/>
      </a:defRPr>
    </a:lvl1pPr>
    <a:lvl2pPr defTabSz="914400" eaLnBrk="1" hangingPunct="1" latinLnBrk="0" lvl="1" marL="457200" rtl="0" algn="l">
      <a:defRPr kern="1200" sz="1800">
        <a:solidFill>
          <a:schemeClr val="tx1"/>
        </a:solidFill>
        <a:latin typeface="+mn-lt"/>
        <a:ea typeface="+mn-ea"/>
        <a:cs typeface="+mn-cs"/>
      </a:defRPr>
    </a:lvl2pPr>
    <a:lvl3pPr defTabSz="914400" eaLnBrk="1" hangingPunct="1" latinLnBrk="0" lvl="2" marL="914400" rtl="0" algn="l">
      <a:defRPr kern="1200" sz="1800">
        <a:solidFill>
          <a:schemeClr val="tx1"/>
        </a:solidFill>
        <a:latin typeface="+mn-lt"/>
        <a:ea typeface="+mn-ea"/>
        <a:cs typeface="+mn-cs"/>
      </a:defRPr>
    </a:lvl3pPr>
    <a:lvl4pPr defTabSz="914400" eaLnBrk="1" hangingPunct="1" latinLnBrk="0" lvl="3" marL="1371600" rtl="0" algn="l">
      <a:defRPr kern="1200" sz="1800">
        <a:solidFill>
          <a:schemeClr val="tx1"/>
        </a:solidFill>
        <a:latin typeface="+mn-lt"/>
        <a:ea typeface="+mn-ea"/>
        <a:cs typeface="+mn-cs"/>
      </a:defRPr>
    </a:lvl4pPr>
    <a:lvl5pPr defTabSz="914400" eaLnBrk="1" hangingPunct="1" latinLnBrk="0" lvl="4" marL="1828800" rtl="0" algn="l">
      <a:defRPr kern="1200" sz="1800">
        <a:solidFill>
          <a:schemeClr val="tx1"/>
        </a:solidFill>
        <a:latin typeface="+mn-lt"/>
        <a:ea typeface="+mn-ea"/>
        <a:cs typeface="+mn-cs"/>
      </a:defRPr>
    </a:lvl5pPr>
    <a:lvl6pPr defTabSz="914400" eaLnBrk="1" hangingPunct="1" latinLnBrk="0" lvl="5" marL="2286000" rtl="0" algn="l">
      <a:defRPr kern="1200" sz="1800">
        <a:solidFill>
          <a:schemeClr val="tx1"/>
        </a:solidFill>
        <a:latin typeface="+mn-lt"/>
        <a:ea typeface="+mn-ea"/>
        <a:cs typeface="+mn-cs"/>
      </a:defRPr>
    </a:lvl6pPr>
    <a:lvl7pPr defTabSz="914400" eaLnBrk="1" hangingPunct="1" latinLnBrk="0" lvl="6" marL="2743200" rtl="0" algn="l">
      <a:defRPr kern="1200" sz="1800">
        <a:solidFill>
          <a:schemeClr val="tx1"/>
        </a:solidFill>
        <a:latin typeface="+mn-lt"/>
        <a:ea typeface="+mn-ea"/>
        <a:cs typeface="+mn-cs"/>
      </a:defRPr>
    </a:lvl7pPr>
    <a:lvl8pPr defTabSz="914400" eaLnBrk="1" hangingPunct="1" latinLnBrk="0" lvl="7" marL="3200400" rtl="0" algn="l">
      <a:defRPr kern="1200" sz="1800">
        <a:solidFill>
          <a:schemeClr val="tx1"/>
        </a:solidFill>
        <a:latin typeface="+mn-lt"/>
        <a:ea typeface="+mn-ea"/>
        <a:cs typeface="+mn-cs"/>
      </a:defRPr>
    </a:lvl8pPr>
    <a:lvl9pPr defTabSz="914400" eaLnBrk="1" hangingPunct="1" latinLnBrk="0" lvl="8" marL="3657600" rtl="0" algn="l">
      <a:defRPr kern="1200" sz="1800">
        <a:solidFill>
          <a:schemeClr val="tx1"/>
        </a:solidFill>
        <a:latin typeface="+mn-lt"/>
        <a:ea typeface="+mn-ea"/>
        <a:cs typeface="+mn-cs"/>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1.xml><?xml version="1.0" encoding="utf-8"?>
<a:tblStyleLst xmlns:a="http://schemas.openxmlformats.org/drawingml/2006/main" xmlns:r="http://schemas.openxmlformats.org/officeDocument/2006/relationships" def="{90651C3A-4460-11DB-9652-00E08161165F}">
  <a:tblStyle styleId="{5C22544A-7EE6-4342-B048-85BDC9FD1C3A}" styleName="Style moyen 2 - Accentuation 1">
    <a:wholeTbl>
      <a:tcTxStyle>
        <a:fontRef idx="minor">
          <a:prstClr val="black"/>
        </a:fontRef>
        <a:schemeClr val="dk1"/>
      </a:tcTxStyle>
      <a:tcStyle>
        <a:tcBdr>
          <a:left>
            <a:ln cmpd="sng" w="12700">
              <a:solidFill>
                <a:schemeClr val="lt1"/>
              </a:solidFill>
            </a:ln>
          </a:left>
          <a:right>
            <a:ln cmpd="sng" w="12700">
              <a:solidFill>
                <a:schemeClr val="lt1"/>
              </a:solidFill>
            </a:ln>
          </a:right>
          <a:top>
            <a:ln cmpd="sng" w="12700">
              <a:solidFill>
                <a:schemeClr val="lt1"/>
              </a:solidFill>
            </a:ln>
          </a:top>
          <a:bottom>
            <a:ln cmpd="sng" w="12700">
              <a:solidFill>
                <a:schemeClr val="lt1"/>
              </a:solidFill>
            </a:ln>
          </a:bottom>
          <a:insideH>
            <a:ln cmpd="sng" w="12700">
              <a:solidFill>
                <a:schemeClr val="lt1"/>
              </a:solidFill>
            </a:ln>
          </a:insideH>
          <a:insideV>
            <a:ln cmpd="sng"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cmpd="sng" w="38100">
              <a:solidFill>
                <a:schemeClr val="lt1"/>
              </a:solidFill>
            </a:ln>
          </a:top>
        </a:tcBdr>
        <a:fill>
          <a:solidFill>
            <a:schemeClr val="accent1"/>
          </a:solidFill>
        </a:fill>
      </a:tcStyle>
    </a:lastRow>
    <a:firstRow>
      <a:tcTxStyle b="on">
        <a:fontRef idx="minor">
          <a:prstClr val="black"/>
        </a:fontRef>
        <a:schemeClr val="lt1"/>
      </a:tcTxStyle>
      <a:tcStyle>
        <a:tcBdr>
          <a:bottom>
            <a:ln cmpd="sng" w="38100">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cmpd="sng" w="12700">
              <a:solidFill>
                <a:schemeClr val="lt1"/>
              </a:solidFill>
            </a:ln>
          </a:left>
          <a:right>
            <a:ln cmpd="sng" w="12700">
              <a:solidFill>
                <a:schemeClr val="lt1"/>
              </a:solidFill>
            </a:ln>
          </a:right>
          <a:top>
            <a:ln cmpd="sng" w="12700">
              <a:solidFill>
                <a:schemeClr val="lt1"/>
              </a:solidFill>
            </a:ln>
          </a:top>
          <a:bottom>
            <a:ln cmpd="sng" w="12700">
              <a:solidFill>
                <a:schemeClr val="lt1"/>
              </a:solidFill>
            </a:ln>
          </a:bottom>
          <a:insideH>
            <a:ln cmpd="sng" w="12700">
              <a:solidFill>
                <a:schemeClr val="lt1"/>
              </a:solidFill>
            </a:ln>
          </a:insideH>
          <a:insideV>
            <a:ln cmpd="sng" w="12700">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cmpd="sng" w="38100">
              <a:solidFill>
                <a:schemeClr val="lt1"/>
              </a:solidFill>
            </a:ln>
          </a:top>
        </a:tcBdr>
        <a:fill>
          <a:solidFill>
            <a:schemeClr val="accent6"/>
          </a:solidFill>
        </a:fill>
      </a:tcStyle>
    </a:lastRow>
    <a:firstRow>
      <a:tcTxStyle b="on">
        <a:fontRef idx="minor">
          <a:prstClr val="black"/>
        </a:fontRef>
        <a:schemeClr val="lt1"/>
      </a:tcTxStyle>
      <a:tcStyle>
        <a:tcBdr>
          <a:bottom>
            <a:ln cmpd="sng" w="38100">
              <a:solidFill>
                <a:schemeClr val="lt1"/>
              </a:solidFill>
            </a:ln>
          </a:bottom>
        </a:tcBdr>
        <a:fill>
          <a:solidFill>
            <a:schemeClr val="accent6"/>
          </a:solidFill>
        </a:fill>
      </a:tcStyle>
    </a:firstRow>
  </a:tblStyle>
</a:tblStyleLst>
</file>

<file path=ppt/viewProps1.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1.xml"/><Relationship Id="rId3" Type="http://schemas.openxmlformats.org/officeDocument/2006/relationships/presProps" Target="presProps1.xml"/><Relationship Id="rId4" Type="http://schemas.openxmlformats.org/officeDocument/2006/relationships/tableStyles" Target="tableStyles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slideMaster" Target="slideMasters/slide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6FAB8FA9-11EC-4EA0-A4BF-B3C15DD97929}" type="datetimeFigureOut">
              <a:rPr lang="fr-FR" smtClean="0"/>
              <a:t>17/05/2022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8CE49FDC-F6BF-4C20-A190-7A11DC54DB18}" type="slidenum">
              <a:rPr lang="fr-FR" smtClean="0"/>
              <a:t>‹N°›</a:t>
            </a:fld>
            <a:endParaRPr lang="fr-FR" dirty="0"/>
          </a:p>
        </p:txBody>
      </p:sp>
    </p:spTree>
    <p:extLst>
      <p:ext uri="{BB962C8B-B14F-4D97-AF65-F5344CB8AC3E}">
        <p14:creationId xmlns:p14="http://schemas.microsoft.com/office/powerpoint/2010/main" val="2506047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FAB8FA9-11EC-4EA0-A4BF-B3C15DD97929}" type="datetimeFigureOut">
              <a:rPr lang="fr-FR" smtClean="0"/>
              <a:t>17/05/2022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8CE49FDC-F6BF-4C20-A190-7A11DC54DB18}" type="slidenum">
              <a:rPr lang="fr-FR" smtClean="0"/>
              <a:t>‹N°›</a:t>
            </a:fld>
            <a:endParaRPr lang="fr-FR" dirty="0"/>
          </a:p>
        </p:txBody>
      </p:sp>
    </p:spTree>
    <p:extLst>
      <p:ext uri="{BB962C8B-B14F-4D97-AF65-F5344CB8AC3E}">
        <p14:creationId xmlns:p14="http://schemas.microsoft.com/office/powerpoint/2010/main" val="3631727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FAB8FA9-11EC-4EA0-A4BF-B3C15DD97929}" type="datetimeFigureOut">
              <a:rPr lang="fr-FR" smtClean="0"/>
              <a:t>17/05/2022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8CE49FDC-F6BF-4C20-A190-7A11DC54DB18}" type="slidenum">
              <a:rPr lang="fr-FR" smtClean="0"/>
              <a:t>‹N°›</a:t>
            </a:fld>
            <a:endParaRPr lang="fr-FR" dirty="0"/>
          </a:p>
        </p:txBody>
      </p:sp>
    </p:spTree>
    <p:extLst>
      <p:ext uri="{BB962C8B-B14F-4D97-AF65-F5344CB8AC3E}">
        <p14:creationId xmlns:p14="http://schemas.microsoft.com/office/powerpoint/2010/main" val="1655707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FAB8FA9-11EC-4EA0-A4BF-B3C15DD97929}" type="datetimeFigureOut">
              <a:rPr lang="fr-FR" smtClean="0"/>
              <a:t>17/05/2022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8CE49FDC-F6BF-4C20-A190-7A11DC54DB18}" type="slidenum">
              <a:rPr lang="fr-FR" smtClean="0"/>
              <a:t>‹N°›</a:t>
            </a:fld>
            <a:endParaRPr lang="fr-FR" dirty="0"/>
          </a:p>
        </p:txBody>
      </p:sp>
    </p:spTree>
    <p:extLst>
      <p:ext uri="{BB962C8B-B14F-4D97-AF65-F5344CB8AC3E}">
        <p14:creationId xmlns:p14="http://schemas.microsoft.com/office/powerpoint/2010/main" val="2002258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6FAB8FA9-11EC-4EA0-A4BF-B3C15DD97929}" type="datetimeFigureOut">
              <a:rPr lang="fr-FR" smtClean="0"/>
              <a:t>17/05/2022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8CE49FDC-F6BF-4C20-A190-7A11DC54DB18}" type="slidenum">
              <a:rPr lang="fr-FR" smtClean="0"/>
              <a:t>‹N°›</a:t>
            </a:fld>
            <a:endParaRPr lang="fr-FR" dirty="0"/>
          </a:p>
        </p:txBody>
      </p:sp>
    </p:spTree>
    <p:extLst>
      <p:ext uri="{BB962C8B-B14F-4D97-AF65-F5344CB8AC3E}">
        <p14:creationId xmlns:p14="http://schemas.microsoft.com/office/powerpoint/2010/main" val="454356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6FAB8FA9-11EC-4EA0-A4BF-B3C15DD97929}" type="datetimeFigureOut">
              <a:rPr lang="fr-FR" smtClean="0"/>
              <a:t>17/05/2022</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8CE49FDC-F6BF-4C20-A190-7A11DC54DB18}" type="slidenum">
              <a:rPr lang="fr-FR" smtClean="0"/>
              <a:t>‹N°›</a:t>
            </a:fld>
            <a:endParaRPr lang="fr-FR" dirty="0"/>
          </a:p>
        </p:txBody>
      </p:sp>
    </p:spTree>
    <p:extLst>
      <p:ext uri="{BB962C8B-B14F-4D97-AF65-F5344CB8AC3E}">
        <p14:creationId xmlns:p14="http://schemas.microsoft.com/office/powerpoint/2010/main" val="706801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6FAB8FA9-11EC-4EA0-A4BF-B3C15DD97929}" type="datetimeFigureOut">
              <a:rPr lang="fr-FR" smtClean="0"/>
              <a:t>17/05/2022</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8CE49FDC-F6BF-4C20-A190-7A11DC54DB18}" type="slidenum">
              <a:rPr lang="fr-FR" smtClean="0"/>
              <a:t>‹N°›</a:t>
            </a:fld>
            <a:endParaRPr lang="fr-FR" dirty="0"/>
          </a:p>
        </p:txBody>
      </p:sp>
    </p:spTree>
    <p:extLst>
      <p:ext uri="{BB962C8B-B14F-4D97-AF65-F5344CB8AC3E}">
        <p14:creationId xmlns:p14="http://schemas.microsoft.com/office/powerpoint/2010/main" val="861895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6FAB8FA9-11EC-4EA0-A4BF-B3C15DD97929}" type="datetimeFigureOut">
              <a:rPr lang="fr-FR" smtClean="0"/>
              <a:t>17/05/2022</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8CE49FDC-F6BF-4C20-A190-7A11DC54DB18}" type="slidenum">
              <a:rPr lang="fr-FR" smtClean="0"/>
              <a:t>‹N°›</a:t>
            </a:fld>
            <a:endParaRPr lang="fr-FR" dirty="0"/>
          </a:p>
        </p:txBody>
      </p:sp>
    </p:spTree>
    <p:extLst>
      <p:ext uri="{BB962C8B-B14F-4D97-AF65-F5344CB8AC3E}">
        <p14:creationId xmlns:p14="http://schemas.microsoft.com/office/powerpoint/2010/main" val="864736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FAB8FA9-11EC-4EA0-A4BF-B3C15DD97929}" type="datetimeFigureOut">
              <a:rPr lang="fr-FR" smtClean="0"/>
              <a:t>17/05/2022</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8CE49FDC-F6BF-4C20-A190-7A11DC54DB18}" type="slidenum">
              <a:rPr lang="fr-FR" smtClean="0"/>
              <a:t>‹N°›</a:t>
            </a:fld>
            <a:endParaRPr lang="fr-FR" dirty="0"/>
          </a:p>
        </p:txBody>
      </p:sp>
    </p:spTree>
    <p:extLst>
      <p:ext uri="{BB962C8B-B14F-4D97-AF65-F5344CB8AC3E}">
        <p14:creationId xmlns:p14="http://schemas.microsoft.com/office/powerpoint/2010/main" val="3737437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FAB8FA9-11EC-4EA0-A4BF-B3C15DD97929}" type="datetimeFigureOut">
              <a:rPr lang="fr-FR" smtClean="0"/>
              <a:t>17/05/2022</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8CE49FDC-F6BF-4C20-A190-7A11DC54DB18}" type="slidenum">
              <a:rPr lang="fr-FR" smtClean="0"/>
              <a:t>‹N°›</a:t>
            </a:fld>
            <a:endParaRPr lang="fr-FR" dirty="0"/>
          </a:p>
        </p:txBody>
      </p:sp>
    </p:spTree>
    <p:extLst>
      <p:ext uri="{BB962C8B-B14F-4D97-AF65-F5344CB8AC3E}">
        <p14:creationId xmlns:p14="http://schemas.microsoft.com/office/powerpoint/2010/main" val="3767822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FAB8FA9-11EC-4EA0-A4BF-B3C15DD97929}" type="datetimeFigureOut">
              <a:rPr lang="fr-FR" smtClean="0"/>
              <a:t>17/05/2022</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8CE49FDC-F6BF-4C20-A190-7A11DC54DB18}" type="slidenum">
              <a:rPr lang="fr-FR" smtClean="0"/>
              <a:t>‹N°›</a:t>
            </a:fld>
            <a:endParaRPr lang="fr-FR" dirty="0"/>
          </a:p>
        </p:txBody>
      </p:sp>
    </p:spTree>
    <p:extLst>
      <p:ext uri="{BB962C8B-B14F-4D97-AF65-F5344CB8AC3E}">
        <p14:creationId xmlns:p14="http://schemas.microsoft.com/office/powerpoint/2010/main" val="1269176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AB8FA9-11EC-4EA0-A4BF-B3C15DD97929}" type="datetimeFigureOut">
              <a:rPr lang="fr-FR" smtClean="0"/>
              <a:t>17/05/2022</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E49FDC-F6BF-4C20-A190-7A11DC54DB18}" type="slidenum">
              <a:rPr lang="fr-FR" smtClean="0"/>
              <a:t>‹N°›</a:t>
            </a:fld>
            <a:endParaRPr lang="fr-FR" dirty="0"/>
          </a:p>
        </p:txBody>
      </p:sp>
    </p:spTree>
    <p:extLst>
      <p:ext uri="{BB962C8B-B14F-4D97-AF65-F5344CB8AC3E}">
        <p14:creationId xmlns:p14="http://schemas.microsoft.com/office/powerpoint/2010/main" val="10000409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4.jpeg"/><Relationship Id="rId4" Type="http://schemas.openxmlformats.org/officeDocument/2006/relationships/image" Target="../media/image3.png"/><Relationship Id="rId9"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hyperlink" Target="https://snalc.fr/subventions-ou-independance/" TargetMode="External"/><Relationship Id="rId5" Type="http://schemas.openxmlformats.org/officeDocument/2006/relationships/image" Target="../media/image4.png"/><Relationship Id="rId10" Type="http://schemas.openxmlformats.org/officeDocument/2006/relationships/image" Target="../media/image15.jpeg"/><Relationship Id="rId4" Type="http://schemas.openxmlformats.org/officeDocument/2006/relationships/image" Target="../media/image3.png"/><Relationship Id="rId9"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17.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3.jpe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2.jpe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11.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hyperlink" Target="https://resultats.elections2018.education.gouv.fr/pdf/PV_CAPCCP_election-0002_20181206-222851.pdf" TargetMode="External"/><Relationship Id="rId4" Type="http://schemas.openxmlformats.org/officeDocument/2006/relationships/image" Target="../media/image3.png"/><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559208" y="2117221"/>
            <a:ext cx="8170403" cy="2460130"/>
          </a:xfrm>
        </p:spPr>
        <p:txBody>
          <a:bodyPr>
            <a:normAutofit/>
          </a:bodyPr>
          <a:lstStyle/>
          <a:p>
            <a:r>
              <a:rPr lang="fr-FR" sz="3600" b="1" dirty="0">
                <a:solidFill>
                  <a:srgbClr val="002060"/>
                </a:solidFill>
                <a:latin typeface="Futura Std Book" pitchFamily="34" charset="0"/>
              </a:rPr>
              <a:t>LES ÉLECTIONS </a:t>
            </a:r>
            <a:br>
              <a:rPr lang="fr-FR" sz="3600" b="1" dirty="0">
                <a:solidFill>
                  <a:srgbClr val="002060"/>
                </a:solidFill>
                <a:latin typeface="Futura Std Book" pitchFamily="34" charset="0"/>
              </a:rPr>
            </a:br>
            <a:r>
              <a:rPr lang="fr-FR" sz="3600" b="1" dirty="0">
                <a:solidFill>
                  <a:srgbClr val="002060"/>
                </a:solidFill>
                <a:latin typeface="Futura Std Book" pitchFamily="34" charset="0"/>
              </a:rPr>
              <a:t>PROFESSIONNELLES</a:t>
            </a:r>
            <a:br>
              <a:rPr lang="fr-FR" sz="2800" dirty="0">
                <a:solidFill>
                  <a:srgbClr val="002060"/>
                </a:solidFill>
                <a:latin typeface="Futura Std Book" pitchFamily="34" charset="0"/>
              </a:rPr>
            </a:br>
            <a:r>
              <a:rPr lang="fr-FR" sz="2000" dirty="0">
                <a:solidFill>
                  <a:srgbClr val="002060"/>
                </a:solidFill>
                <a:latin typeface="Futura Std Book" pitchFamily="34" charset="0"/>
              </a:rPr>
              <a:t>DANS L’ÉDUCATION NATIONALE</a:t>
            </a:r>
            <a:br>
              <a:rPr lang="fr-FR" sz="2000" dirty="0">
                <a:solidFill>
                  <a:srgbClr val="002060"/>
                </a:solidFill>
                <a:latin typeface="Futura Std Book" pitchFamily="34" charset="0"/>
              </a:rPr>
            </a:br>
            <a:br>
              <a:rPr lang="fr-FR" sz="2000" dirty="0">
                <a:solidFill>
                  <a:srgbClr val="002060"/>
                </a:solidFill>
                <a:latin typeface="Futura Std Book" pitchFamily="34" charset="0"/>
              </a:rPr>
            </a:br>
            <a:r>
              <a:rPr lang="fr-FR" sz="2000" dirty="0">
                <a:solidFill>
                  <a:srgbClr val="002060"/>
                </a:solidFill>
                <a:latin typeface="Futura Std Book" pitchFamily="34" charset="0"/>
              </a:rPr>
              <a:t>du 1</a:t>
            </a:r>
            <a:r>
              <a:rPr lang="fr-FR" sz="2000" baseline="30000" dirty="0">
                <a:solidFill>
                  <a:srgbClr val="002060"/>
                </a:solidFill>
                <a:latin typeface="Futura Std Book" pitchFamily="34" charset="0"/>
              </a:rPr>
              <a:t>er</a:t>
            </a:r>
            <a:r>
              <a:rPr lang="fr-FR" sz="2000" dirty="0">
                <a:solidFill>
                  <a:srgbClr val="002060"/>
                </a:solidFill>
                <a:latin typeface="Futura Std Book" pitchFamily="34" charset="0"/>
              </a:rPr>
              <a:t> au 8 décembre 2022</a:t>
            </a:r>
            <a:endParaRPr lang="fr-FR" sz="2800" dirty="0">
              <a:solidFill>
                <a:srgbClr val="002060"/>
              </a:solidFill>
              <a:latin typeface="Futura Std Book" pitchFamily="34" charset="0"/>
            </a:endParaRPr>
          </a:p>
        </p:txBody>
      </p:sp>
      <p:grpSp>
        <p:nvGrpSpPr>
          <p:cNvPr id="13" name="Groupe 12">
            <a:extLst>
              <a:ext uri="{FF2B5EF4-FFF2-40B4-BE49-F238E27FC236}">
                <a16:creationId xmlns:a16="http://schemas.microsoft.com/office/drawing/2014/main" id="{DBC648D9-1BE5-4B41-AACB-7E6429E0309F}"/>
              </a:ext>
            </a:extLst>
          </p:cNvPr>
          <p:cNvGrpSpPr/>
          <p:nvPr/>
        </p:nvGrpSpPr>
        <p:grpSpPr>
          <a:xfrm>
            <a:off x="614721" y="-94451"/>
            <a:ext cx="8390977" cy="1348285"/>
            <a:chOff x="614721" y="-94451"/>
            <a:chExt cx="8390977" cy="1348285"/>
          </a:xfrm>
        </p:grpSpPr>
        <p:pic>
          <p:nvPicPr>
            <p:cNvPr id="5" name="Image 4"/>
            <p:cNvPicPr/>
            <p:nvPr/>
          </p:nvPicPr>
          <p:blipFill>
            <a:blip r:embed="rId2" cstate="print"/>
            <a:srcRect/>
            <a:stretch>
              <a:fillRect/>
            </a:stretch>
          </p:blipFill>
          <p:spPr bwMode="auto">
            <a:xfrm>
              <a:off x="5567188" y="0"/>
              <a:ext cx="890463" cy="893294"/>
            </a:xfrm>
            <a:prstGeom prst="rect">
              <a:avLst/>
            </a:prstGeom>
            <a:noFill/>
          </p:spPr>
        </p:pic>
        <p:pic>
          <p:nvPicPr>
            <p:cNvPr id="6" name="Image 5"/>
            <p:cNvPicPr/>
            <p:nvPr/>
          </p:nvPicPr>
          <p:blipFill>
            <a:blip r:embed="rId3" cstate="print"/>
            <a:srcRect/>
            <a:stretch>
              <a:fillRect/>
            </a:stretch>
          </p:blipFill>
          <p:spPr bwMode="auto">
            <a:xfrm>
              <a:off x="6372200" y="33887"/>
              <a:ext cx="948467" cy="954665"/>
            </a:xfrm>
            <a:prstGeom prst="rect">
              <a:avLst/>
            </a:prstGeom>
            <a:noFill/>
          </p:spPr>
        </p:pic>
        <p:pic>
          <p:nvPicPr>
            <p:cNvPr id="7" name="Image 6"/>
            <p:cNvPicPr/>
            <p:nvPr/>
          </p:nvPicPr>
          <p:blipFill>
            <a:blip r:embed="rId4" cstate="print"/>
            <a:srcRect/>
            <a:stretch>
              <a:fillRect/>
            </a:stretch>
          </p:blipFill>
          <p:spPr bwMode="auto">
            <a:xfrm>
              <a:off x="4499992" y="183245"/>
              <a:ext cx="1067196" cy="1070589"/>
            </a:xfrm>
            <a:prstGeom prst="rect">
              <a:avLst/>
            </a:prstGeom>
            <a:noFill/>
          </p:spPr>
        </p:pic>
        <p:pic>
          <p:nvPicPr>
            <p:cNvPr id="8" name="Image 7"/>
            <p:cNvPicPr/>
            <p:nvPr/>
          </p:nvPicPr>
          <p:blipFill>
            <a:blip r:embed="rId5" cstate="print"/>
            <a:srcRect/>
            <a:stretch>
              <a:fillRect/>
            </a:stretch>
          </p:blipFill>
          <p:spPr bwMode="auto">
            <a:xfrm>
              <a:off x="3995936" y="33887"/>
              <a:ext cx="648474" cy="634171"/>
            </a:xfrm>
            <a:prstGeom prst="rect">
              <a:avLst/>
            </a:prstGeom>
            <a:noFill/>
          </p:spPr>
        </p:pic>
        <p:pic>
          <p:nvPicPr>
            <p:cNvPr id="9" name="Image 8"/>
            <p:cNvPicPr/>
            <p:nvPr/>
          </p:nvPicPr>
          <p:blipFill>
            <a:blip r:embed="rId6" cstate="print"/>
            <a:srcRect/>
            <a:stretch>
              <a:fillRect/>
            </a:stretch>
          </p:blipFill>
          <p:spPr bwMode="auto">
            <a:xfrm>
              <a:off x="3275856" y="268484"/>
              <a:ext cx="897260" cy="900113"/>
            </a:xfrm>
            <a:prstGeom prst="rect">
              <a:avLst/>
            </a:prstGeom>
            <a:noFill/>
          </p:spPr>
        </p:pic>
        <p:pic>
          <p:nvPicPr>
            <p:cNvPr id="10" name="Image 9"/>
            <p:cNvPicPr/>
            <p:nvPr/>
          </p:nvPicPr>
          <p:blipFill>
            <a:blip r:embed="rId7" cstate="print"/>
            <a:srcRect/>
            <a:stretch>
              <a:fillRect/>
            </a:stretch>
          </p:blipFill>
          <p:spPr bwMode="auto">
            <a:xfrm>
              <a:off x="7727782" y="-94451"/>
              <a:ext cx="1277916" cy="1288798"/>
            </a:xfrm>
            <a:prstGeom prst="rect">
              <a:avLst/>
            </a:prstGeom>
            <a:noFill/>
          </p:spPr>
        </p:pic>
        <p:pic>
          <p:nvPicPr>
            <p:cNvPr id="11" name="Image 10"/>
            <p:cNvPicPr/>
            <p:nvPr/>
          </p:nvPicPr>
          <p:blipFill>
            <a:blip r:embed="rId8" cstate="print"/>
            <a:srcRect/>
            <a:stretch>
              <a:fillRect/>
            </a:stretch>
          </p:blipFill>
          <p:spPr bwMode="auto">
            <a:xfrm>
              <a:off x="7320667" y="549948"/>
              <a:ext cx="539715" cy="538704"/>
            </a:xfrm>
            <a:prstGeom prst="rect">
              <a:avLst/>
            </a:prstGeom>
            <a:noFill/>
          </p:spPr>
        </p:pic>
        <p:pic>
          <p:nvPicPr>
            <p:cNvPr id="12" name="Image 11">
              <a:extLst>
                <a:ext uri="{FF2B5EF4-FFF2-40B4-BE49-F238E27FC236}">
                  <a16:creationId xmlns:a16="http://schemas.microsoft.com/office/drawing/2014/main" id="{2DA395DA-A75B-4470-91DB-A03BD0535CE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4721" y="171649"/>
              <a:ext cx="2186901" cy="1022698"/>
            </a:xfrm>
            <a:prstGeom prst="rect">
              <a:avLst/>
            </a:prstGeom>
          </p:spPr>
        </p:pic>
      </p:grpSp>
      <p:pic>
        <p:nvPicPr>
          <p:cNvPr id="16" name="Image 15">
            <a:extLst>
              <a:ext uri="{FF2B5EF4-FFF2-40B4-BE49-F238E27FC236}">
                <a16:creationId xmlns:a16="http://schemas.microsoft.com/office/drawing/2014/main" id="{98B0F929-7925-4986-828A-A74F198B051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18662" y="5025848"/>
            <a:ext cx="1590167" cy="15508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272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out)">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re 1"/>
          <p:cNvSpPr txBox="1">
            <a:spLocks/>
          </p:cNvSpPr>
          <p:nvPr/>
        </p:nvSpPr>
        <p:spPr>
          <a:xfrm>
            <a:off x="0" y="1354515"/>
            <a:ext cx="9144000" cy="5727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400" b="1" dirty="0">
                <a:latin typeface="Futura Std Book" pitchFamily="34" charset="0"/>
              </a:rPr>
              <a:t>Les votes en CAP : selon </a:t>
            </a:r>
            <a:r>
              <a:rPr lang="fr-FR" sz="2400" b="1" dirty="0">
                <a:solidFill>
                  <a:schemeClr val="accent6">
                    <a:lumMod val="75000"/>
                  </a:schemeClr>
                </a:solidFill>
                <a:latin typeface="Futura Std Book" pitchFamily="34" charset="0"/>
              </a:rPr>
              <a:t>votre corps</a:t>
            </a:r>
          </a:p>
        </p:txBody>
      </p:sp>
      <p:sp>
        <p:nvSpPr>
          <p:cNvPr id="39" name="Rectangle 38"/>
          <p:cNvSpPr/>
          <p:nvPr/>
        </p:nvSpPr>
        <p:spPr>
          <a:xfrm>
            <a:off x="395536" y="5877271"/>
            <a:ext cx="8352928" cy="797483"/>
          </a:xfrm>
          <a:prstGeom prst="rect">
            <a:avLst/>
          </a:prstGeom>
        </p:spPr>
        <p:style>
          <a:lnRef idx="1">
            <a:schemeClr val="accent6"/>
          </a:lnRef>
          <a:fillRef idx="2">
            <a:schemeClr val="accent6"/>
          </a:fillRef>
          <a:effectRef idx="1">
            <a:schemeClr val="accent6"/>
          </a:effectRef>
          <a:fontRef idx="minor">
            <a:schemeClr val="dk1"/>
          </a:fontRef>
        </p:style>
        <p:txBody>
          <a:bodyPr numCol="2" rtlCol="0" anchor="ctr"/>
          <a:lstStyle/>
          <a:p>
            <a:pPr algn="ctr"/>
            <a:r>
              <a:rPr lang="fr-FR" b="1" dirty="0">
                <a:solidFill>
                  <a:schemeClr val="accent6">
                    <a:lumMod val="75000"/>
                  </a:schemeClr>
                </a:solidFill>
              </a:rPr>
              <a:t>AGENTS NON TITULAIRES</a:t>
            </a:r>
          </a:p>
          <a:p>
            <a:pPr algn="ctr"/>
            <a:r>
              <a:rPr lang="fr-FR" sz="1200" dirty="0"/>
              <a:t>(élections sur sigle, pas de liste) </a:t>
            </a:r>
          </a:p>
          <a:p>
            <a:pPr algn="ctr"/>
            <a:r>
              <a:rPr lang="fr-FR" sz="1400" b="1" dirty="0"/>
              <a:t>1 vote pour la CCP de sa catégorie </a:t>
            </a:r>
            <a:r>
              <a:rPr lang="fr-FR" sz="1200" dirty="0"/>
              <a:t>:</a:t>
            </a:r>
          </a:p>
          <a:p>
            <a:pPr marL="171450" indent="-171450">
              <a:buFontTx/>
              <a:buChar char="-"/>
            </a:pPr>
            <a:r>
              <a:rPr lang="fr-FR" sz="1200" dirty="0"/>
              <a:t>Enseignants/CPE/Ps-EN</a:t>
            </a:r>
          </a:p>
          <a:p>
            <a:pPr marL="171450" indent="-171450">
              <a:buFontTx/>
              <a:buChar char="-"/>
            </a:pPr>
            <a:r>
              <a:rPr lang="fr-FR" sz="1200" dirty="0"/>
              <a:t>Surveillance/Accompagnement (AESH, AED)</a:t>
            </a:r>
          </a:p>
          <a:p>
            <a:pPr marL="171450" indent="-171450">
              <a:buFontTx/>
              <a:buChar char="-"/>
            </a:pPr>
            <a:r>
              <a:rPr lang="fr-FR" sz="1200" dirty="0"/>
              <a:t>Admin/Technique/Santé/Social</a:t>
            </a:r>
          </a:p>
        </p:txBody>
      </p:sp>
      <p:grpSp>
        <p:nvGrpSpPr>
          <p:cNvPr id="38" name="Groupe 37">
            <a:extLst>
              <a:ext uri="{FF2B5EF4-FFF2-40B4-BE49-F238E27FC236}">
                <a16:creationId xmlns:a16="http://schemas.microsoft.com/office/drawing/2014/main" id="{1E043A48-7204-4EEA-AE8C-FA69CB92E5E6}"/>
              </a:ext>
            </a:extLst>
          </p:cNvPr>
          <p:cNvGrpSpPr/>
          <p:nvPr/>
        </p:nvGrpSpPr>
        <p:grpSpPr>
          <a:xfrm>
            <a:off x="614721" y="-94451"/>
            <a:ext cx="8390977" cy="1348285"/>
            <a:chOff x="614721" y="-94451"/>
            <a:chExt cx="8390977" cy="1348285"/>
          </a:xfrm>
        </p:grpSpPr>
        <p:pic>
          <p:nvPicPr>
            <p:cNvPr id="54" name="Image 53">
              <a:extLst>
                <a:ext uri="{FF2B5EF4-FFF2-40B4-BE49-F238E27FC236}">
                  <a16:creationId xmlns:a16="http://schemas.microsoft.com/office/drawing/2014/main" id="{4DE3CFB6-8383-4704-B84C-DBA9D3B04E01}"/>
                </a:ext>
              </a:extLst>
            </p:cNvPr>
            <p:cNvPicPr/>
            <p:nvPr/>
          </p:nvPicPr>
          <p:blipFill>
            <a:blip r:embed="rId2" cstate="print"/>
            <a:srcRect/>
            <a:stretch>
              <a:fillRect/>
            </a:stretch>
          </p:blipFill>
          <p:spPr bwMode="auto">
            <a:xfrm>
              <a:off x="5567188" y="0"/>
              <a:ext cx="890463" cy="893294"/>
            </a:xfrm>
            <a:prstGeom prst="rect">
              <a:avLst/>
            </a:prstGeom>
            <a:noFill/>
          </p:spPr>
        </p:pic>
        <p:pic>
          <p:nvPicPr>
            <p:cNvPr id="55" name="Image 54">
              <a:extLst>
                <a:ext uri="{FF2B5EF4-FFF2-40B4-BE49-F238E27FC236}">
                  <a16:creationId xmlns:a16="http://schemas.microsoft.com/office/drawing/2014/main" id="{7F2A52EF-C3E2-4F29-946B-05EDB0C2B1BC}"/>
                </a:ext>
              </a:extLst>
            </p:cNvPr>
            <p:cNvPicPr/>
            <p:nvPr/>
          </p:nvPicPr>
          <p:blipFill>
            <a:blip r:embed="rId3" cstate="print"/>
            <a:srcRect/>
            <a:stretch>
              <a:fillRect/>
            </a:stretch>
          </p:blipFill>
          <p:spPr bwMode="auto">
            <a:xfrm>
              <a:off x="6372200" y="33887"/>
              <a:ext cx="948467" cy="954665"/>
            </a:xfrm>
            <a:prstGeom prst="rect">
              <a:avLst/>
            </a:prstGeom>
            <a:noFill/>
          </p:spPr>
        </p:pic>
        <p:pic>
          <p:nvPicPr>
            <p:cNvPr id="56" name="Image 55">
              <a:extLst>
                <a:ext uri="{FF2B5EF4-FFF2-40B4-BE49-F238E27FC236}">
                  <a16:creationId xmlns:a16="http://schemas.microsoft.com/office/drawing/2014/main" id="{52873E3F-88FB-4C94-8840-5F4D08978727}"/>
                </a:ext>
              </a:extLst>
            </p:cNvPr>
            <p:cNvPicPr/>
            <p:nvPr/>
          </p:nvPicPr>
          <p:blipFill>
            <a:blip r:embed="rId4" cstate="print"/>
            <a:srcRect/>
            <a:stretch>
              <a:fillRect/>
            </a:stretch>
          </p:blipFill>
          <p:spPr bwMode="auto">
            <a:xfrm>
              <a:off x="4499992" y="183245"/>
              <a:ext cx="1067196" cy="1070589"/>
            </a:xfrm>
            <a:prstGeom prst="rect">
              <a:avLst/>
            </a:prstGeom>
            <a:noFill/>
          </p:spPr>
        </p:pic>
        <p:pic>
          <p:nvPicPr>
            <p:cNvPr id="57" name="Image 56">
              <a:extLst>
                <a:ext uri="{FF2B5EF4-FFF2-40B4-BE49-F238E27FC236}">
                  <a16:creationId xmlns:a16="http://schemas.microsoft.com/office/drawing/2014/main" id="{0B220FB2-F3E5-4ADC-AD78-AA1B20A19851}"/>
                </a:ext>
              </a:extLst>
            </p:cNvPr>
            <p:cNvPicPr/>
            <p:nvPr/>
          </p:nvPicPr>
          <p:blipFill>
            <a:blip r:embed="rId5" cstate="print"/>
            <a:srcRect/>
            <a:stretch>
              <a:fillRect/>
            </a:stretch>
          </p:blipFill>
          <p:spPr bwMode="auto">
            <a:xfrm>
              <a:off x="3995936" y="33887"/>
              <a:ext cx="648474" cy="634171"/>
            </a:xfrm>
            <a:prstGeom prst="rect">
              <a:avLst/>
            </a:prstGeom>
            <a:noFill/>
          </p:spPr>
        </p:pic>
        <p:pic>
          <p:nvPicPr>
            <p:cNvPr id="58" name="Image 57">
              <a:extLst>
                <a:ext uri="{FF2B5EF4-FFF2-40B4-BE49-F238E27FC236}">
                  <a16:creationId xmlns:a16="http://schemas.microsoft.com/office/drawing/2014/main" id="{592C0D9B-57BA-45B3-9D0A-14018995B9FF}"/>
                </a:ext>
              </a:extLst>
            </p:cNvPr>
            <p:cNvPicPr/>
            <p:nvPr/>
          </p:nvPicPr>
          <p:blipFill>
            <a:blip r:embed="rId6" cstate="print"/>
            <a:srcRect/>
            <a:stretch>
              <a:fillRect/>
            </a:stretch>
          </p:blipFill>
          <p:spPr bwMode="auto">
            <a:xfrm>
              <a:off x="3275856" y="268484"/>
              <a:ext cx="897260" cy="900113"/>
            </a:xfrm>
            <a:prstGeom prst="rect">
              <a:avLst/>
            </a:prstGeom>
            <a:noFill/>
          </p:spPr>
        </p:pic>
        <p:pic>
          <p:nvPicPr>
            <p:cNvPr id="59" name="Image 58">
              <a:extLst>
                <a:ext uri="{FF2B5EF4-FFF2-40B4-BE49-F238E27FC236}">
                  <a16:creationId xmlns:a16="http://schemas.microsoft.com/office/drawing/2014/main" id="{1E1D8B9A-F7ED-4F36-92FE-E2655F567BD2}"/>
                </a:ext>
              </a:extLst>
            </p:cNvPr>
            <p:cNvPicPr/>
            <p:nvPr/>
          </p:nvPicPr>
          <p:blipFill>
            <a:blip r:embed="rId7" cstate="print"/>
            <a:srcRect/>
            <a:stretch>
              <a:fillRect/>
            </a:stretch>
          </p:blipFill>
          <p:spPr bwMode="auto">
            <a:xfrm>
              <a:off x="7727782" y="-94451"/>
              <a:ext cx="1277916" cy="1288798"/>
            </a:xfrm>
            <a:prstGeom prst="rect">
              <a:avLst/>
            </a:prstGeom>
            <a:noFill/>
          </p:spPr>
        </p:pic>
        <p:pic>
          <p:nvPicPr>
            <p:cNvPr id="60" name="Image 59">
              <a:extLst>
                <a:ext uri="{FF2B5EF4-FFF2-40B4-BE49-F238E27FC236}">
                  <a16:creationId xmlns:a16="http://schemas.microsoft.com/office/drawing/2014/main" id="{D992CBBA-0A1F-46E2-ADD9-FF39781616CD}"/>
                </a:ext>
              </a:extLst>
            </p:cNvPr>
            <p:cNvPicPr/>
            <p:nvPr/>
          </p:nvPicPr>
          <p:blipFill>
            <a:blip r:embed="rId8" cstate="print"/>
            <a:srcRect/>
            <a:stretch>
              <a:fillRect/>
            </a:stretch>
          </p:blipFill>
          <p:spPr bwMode="auto">
            <a:xfrm>
              <a:off x="7320667" y="549948"/>
              <a:ext cx="539715" cy="538704"/>
            </a:xfrm>
            <a:prstGeom prst="rect">
              <a:avLst/>
            </a:prstGeom>
            <a:noFill/>
          </p:spPr>
        </p:pic>
        <p:pic>
          <p:nvPicPr>
            <p:cNvPr id="61" name="Image 60">
              <a:extLst>
                <a:ext uri="{FF2B5EF4-FFF2-40B4-BE49-F238E27FC236}">
                  <a16:creationId xmlns:a16="http://schemas.microsoft.com/office/drawing/2014/main" id="{A400755A-A4EC-4735-B4B9-6DDC79BD58D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4721" y="171649"/>
              <a:ext cx="2186901" cy="1022698"/>
            </a:xfrm>
            <a:prstGeom prst="rect">
              <a:avLst/>
            </a:prstGeom>
          </p:spPr>
        </p:pic>
      </p:grpSp>
      <p:graphicFrame>
        <p:nvGraphicFramePr>
          <p:cNvPr id="2" name="Tableau 1">
            <a:extLst>
              <a:ext uri="{FF2B5EF4-FFF2-40B4-BE49-F238E27FC236}">
                <a16:creationId xmlns:a16="http://schemas.microsoft.com/office/drawing/2014/main" id="{B6CE14CD-A80F-4329-B29E-7DFB5F22E0DE}"/>
              </a:ext>
            </a:extLst>
          </p:cNvPr>
          <p:cNvGraphicFramePr>
            <a:graphicFrameLocks noGrp="1"/>
          </p:cNvGraphicFramePr>
          <p:nvPr>
            <p:extLst>
              <p:ext uri="{D42A27DB-BD31-4B8C-83A1-F6EECF244321}">
                <p14:modId xmlns:p14="http://schemas.microsoft.com/office/powerpoint/2010/main" val="3293663219"/>
              </p:ext>
            </p:extLst>
          </p:nvPr>
        </p:nvGraphicFramePr>
        <p:xfrm>
          <a:off x="395536" y="2152526"/>
          <a:ext cx="8352928" cy="3403603"/>
        </p:xfrm>
        <a:graphic>
          <a:graphicData uri="http://schemas.openxmlformats.org/drawingml/2006/table">
            <a:tbl>
              <a:tblPr firstRow="1" firstCol="1" bandRow="1">
                <a:tableStyleId>{93296810-A885-4BE3-A3E7-6D5BEEA58F35}</a:tableStyleId>
              </a:tblPr>
              <a:tblGrid>
                <a:gridCol w="6184722">
                  <a:extLst>
                    <a:ext uri="{9D8B030D-6E8A-4147-A177-3AD203B41FA5}">
                      <a16:colId xmlns:a16="http://schemas.microsoft.com/office/drawing/2014/main" val="1902258372"/>
                    </a:ext>
                  </a:extLst>
                </a:gridCol>
                <a:gridCol w="781976">
                  <a:extLst>
                    <a:ext uri="{9D8B030D-6E8A-4147-A177-3AD203B41FA5}">
                      <a16:colId xmlns:a16="http://schemas.microsoft.com/office/drawing/2014/main" val="3834054018"/>
                    </a:ext>
                  </a:extLst>
                </a:gridCol>
                <a:gridCol w="710887">
                  <a:extLst>
                    <a:ext uri="{9D8B030D-6E8A-4147-A177-3AD203B41FA5}">
                      <a16:colId xmlns:a16="http://schemas.microsoft.com/office/drawing/2014/main" val="2862149472"/>
                    </a:ext>
                  </a:extLst>
                </a:gridCol>
                <a:gridCol w="675343">
                  <a:extLst>
                    <a:ext uri="{9D8B030D-6E8A-4147-A177-3AD203B41FA5}">
                      <a16:colId xmlns:a16="http://schemas.microsoft.com/office/drawing/2014/main" val="2161291727"/>
                    </a:ext>
                  </a:extLst>
                </a:gridCol>
              </a:tblGrid>
              <a:tr h="251215">
                <a:tc>
                  <a:txBody>
                    <a:bodyPr/>
                    <a:lstStyle/>
                    <a:p>
                      <a:pPr algn="r">
                        <a:lnSpc>
                          <a:spcPct val="115000"/>
                        </a:lnSpc>
                        <a:spcAft>
                          <a:spcPts val="1000"/>
                        </a:spcAft>
                      </a:pPr>
                      <a:r>
                        <a:rPr lang="fr-FR" sz="2400" dirty="0">
                          <a:solidFill>
                            <a:schemeClr val="accent6">
                              <a:lumMod val="75000"/>
                            </a:schemeClr>
                          </a:solidFill>
                          <a:effectLst/>
                        </a:rPr>
                        <a:t>PERSONNELS TITULAIRES </a:t>
                      </a:r>
                      <a:r>
                        <a:rPr lang="fr-FR" sz="1800" dirty="0">
                          <a:solidFill>
                            <a:schemeClr val="accent6">
                              <a:lumMod val="75000"/>
                            </a:schemeClr>
                          </a:solidFill>
                          <a:effectLst/>
                        </a:rPr>
                        <a:t>:                      votre corps  </a:t>
                      </a:r>
                      <a:r>
                        <a:rPr lang="fr-FR" sz="1800" dirty="0">
                          <a:solidFill>
                            <a:schemeClr val="accent6">
                              <a:lumMod val="75000"/>
                            </a:schemeClr>
                          </a:solidFill>
                          <a:effectLst/>
                          <a:sym typeface="Wingdings" panose="05000000000000000000" pitchFamily="2" charset="2"/>
                        </a:rPr>
                        <a:t></a:t>
                      </a:r>
                      <a:endParaRPr lang="fr-FR" sz="1600" dirty="0">
                        <a:solidFill>
                          <a:schemeClr val="accent6">
                            <a:lumMod val="75000"/>
                          </a:schemeClr>
                        </a:solidFill>
                        <a:effectLst/>
                        <a:latin typeface="Arial" panose="020B0604020202020204" pitchFamily="34" charset="0"/>
                        <a:ea typeface="Calibri" panose="020F0502020204030204" pitchFamily="34" charset="0"/>
                      </a:endParaRPr>
                    </a:p>
                  </a:txBody>
                  <a:tcPr marL="68580" marR="68580" marT="0" marB="0" anchor="ctr">
                    <a:noFill/>
                  </a:tcPr>
                </a:tc>
                <a:tc>
                  <a:txBody>
                    <a:bodyPr/>
                    <a:lstStyle/>
                    <a:p>
                      <a:pPr algn="ctr">
                        <a:lnSpc>
                          <a:spcPct val="115000"/>
                        </a:lnSpc>
                        <a:spcAft>
                          <a:spcPts val="1000"/>
                        </a:spcAft>
                      </a:pPr>
                      <a:r>
                        <a:rPr lang="fr-FR" sz="1800" dirty="0">
                          <a:solidFill>
                            <a:schemeClr val="tx1"/>
                          </a:solidFill>
                          <a:effectLst/>
                        </a:rPr>
                        <a:t>CAPN</a:t>
                      </a:r>
                      <a:endParaRPr lang="fr-FR" sz="1600" dirty="0">
                        <a:solidFill>
                          <a:schemeClr val="tx1"/>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r>
                        <a:rPr lang="fr-FR" sz="1800" dirty="0">
                          <a:solidFill>
                            <a:schemeClr val="tx1"/>
                          </a:solidFill>
                          <a:effectLst/>
                        </a:rPr>
                        <a:t>CAPA</a:t>
                      </a:r>
                      <a:endParaRPr lang="fr-FR" sz="1600" dirty="0">
                        <a:solidFill>
                          <a:schemeClr val="tx1"/>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r>
                        <a:rPr lang="fr-FR" sz="1800" dirty="0">
                          <a:solidFill>
                            <a:schemeClr val="tx1"/>
                          </a:solidFill>
                          <a:effectLst/>
                        </a:rPr>
                        <a:t>CAPD</a:t>
                      </a:r>
                      <a:endParaRPr lang="fr-FR" sz="1600" dirty="0">
                        <a:solidFill>
                          <a:schemeClr val="tx1"/>
                        </a:solidFill>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802712418"/>
                  </a:ext>
                </a:extLst>
              </a:tr>
              <a:tr h="360000">
                <a:tc>
                  <a:txBody>
                    <a:bodyPr/>
                    <a:lstStyle/>
                    <a:p>
                      <a:pPr algn="r">
                        <a:lnSpc>
                          <a:spcPct val="100000"/>
                        </a:lnSpc>
                        <a:spcAft>
                          <a:spcPts val="0"/>
                        </a:spcAft>
                      </a:pPr>
                      <a:r>
                        <a:rPr lang="fr-FR" sz="1600" b="1" dirty="0">
                          <a:effectLst/>
                          <a:latin typeface="Arial Narrow" panose="020B0606020202030204" pitchFamily="34" charset="0"/>
                        </a:rPr>
                        <a:t>Professeurs de chaires supérieures, agrégés, certifiés &amp; AE, </a:t>
                      </a:r>
                    </a:p>
                    <a:p>
                      <a:pPr algn="r">
                        <a:lnSpc>
                          <a:spcPct val="100000"/>
                        </a:lnSpc>
                        <a:spcAft>
                          <a:spcPts val="0"/>
                        </a:spcAft>
                      </a:pPr>
                      <a:r>
                        <a:rPr lang="fr-FR" sz="1600" b="1" dirty="0">
                          <a:effectLst/>
                          <a:latin typeface="Arial Narrow" panose="020B0606020202030204" pitchFamily="34" charset="0"/>
                        </a:rPr>
                        <a:t>P-EPS &amp; CE-EPS, PLP, CPE, Psy-EN, professeurs de l’ENSAM</a:t>
                      </a:r>
                      <a:endParaRPr lang="fr-FR" sz="2000" b="1" dirty="0">
                        <a:effectLst/>
                        <a:latin typeface="Arial Narrow" panose="020B060602020203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r>
                        <a:rPr lang="fr-FR" sz="1200" b="1" dirty="0">
                          <a:effectLst/>
                        </a:rPr>
                        <a:t>X</a:t>
                      </a:r>
                      <a:endParaRPr lang="fr-FR" sz="1600" b="1" dirty="0">
                        <a:effectLst/>
                      </a:endParaRPr>
                    </a:p>
                  </a:txBody>
                  <a:tcPr marL="68580" marR="68580" marT="0" marB="0" anchor="ctr"/>
                </a:tc>
                <a:tc>
                  <a:txBody>
                    <a:bodyPr/>
                    <a:lstStyle/>
                    <a:p>
                      <a:pPr algn="ctr">
                        <a:lnSpc>
                          <a:spcPct val="115000"/>
                        </a:lnSpc>
                        <a:spcAft>
                          <a:spcPts val="1000"/>
                        </a:spcAft>
                      </a:pPr>
                      <a:r>
                        <a:rPr lang="fr-FR" sz="1200" b="1" dirty="0">
                          <a:effectLst/>
                        </a:rPr>
                        <a:t>X</a:t>
                      </a:r>
                      <a:endParaRPr lang="fr-FR" sz="1600" b="1" dirty="0">
                        <a:effectLst/>
                      </a:endParaRPr>
                    </a:p>
                  </a:txBody>
                  <a:tcPr marL="68580" marR="68580" marT="0" marB="0" anchor="ctr"/>
                </a:tc>
                <a:tc>
                  <a:txBody>
                    <a:bodyPr/>
                    <a:lstStyle/>
                    <a:p>
                      <a:pPr algn="ctr">
                        <a:lnSpc>
                          <a:spcPct val="115000"/>
                        </a:lnSpc>
                        <a:spcAft>
                          <a:spcPts val="1000"/>
                        </a:spcAft>
                      </a:pPr>
                      <a:r>
                        <a:rPr lang="fr-FR" sz="1600" b="1" dirty="0">
                          <a:effectLst/>
                        </a:rPr>
                        <a:t> </a:t>
                      </a:r>
                      <a:endParaRPr lang="fr-FR" sz="1600" b="1" dirty="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615318944"/>
                  </a:ext>
                </a:extLst>
              </a:tr>
              <a:tr h="360000">
                <a:tc>
                  <a:txBody>
                    <a:bodyPr/>
                    <a:lstStyle/>
                    <a:p>
                      <a:pPr algn="r">
                        <a:lnSpc>
                          <a:spcPct val="115000"/>
                        </a:lnSpc>
                        <a:spcAft>
                          <a:spcPts val="1000"/>
                        </a:spcAft>
                      </a:pPr>
                      <a:r>
                        <a:rPr lang="fr-FR" sz="1600" b="1" dirty="0">
                          <a:effectLst/>
                          <a:latin typeface="Arial Narrow" panose="020B0606020202030204" pitchFamily="34" charset="0"/>
                        </a:rPr>
                        <a:t>Professeurs des écoles et des instituteurs</a:t>
                      </a:r>
                      <a:endParaRPr lang="fr-FR" sz="2000" b="1" dirty="0">
                        <a:effectLst/>
                        <a:latin typeface="Arial Narrow" panose="020B060602020203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r>
                        <a:rPr lang="fr-FR" sz="1200" b="1" dirty="0">
                          <a:effectLst/>
                        </a:rPr>
                        <a:t> </a:t>
                      </a:r>
                      <a:endParaRPr lang="fr-FR" sz="1600" b="1"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r>
                        <a:rPr lang="fr-FR" sz="1200" b="1" dirty="0">
                          <a:effectLst/>
                        </a:rPr>
                        <a:t> </a:t>
                      </a:r>
                      <a:endParaRPr lang="fr-FR" sz="1600" b="1"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r>
                        <a:rPr lang="fr-FR" sz="1200" b="1" dirty="0">
                          <a:effectLst/>
                        </a:rPr>
                        <a:t>X</a:t>
                      </a:r>
                      <a:endParaRPr lang="fr-FR" sz="1600" b="1" dirty="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210760261"/>
                  </a:ext>
                </a:extLst>
              </a:tr>
              <a:tr h="360000">
                <a:tc>
                  <a:txBody>
                    <a:bodyPr/>
                    <a:lstStyle/>
                    <a:p>
                      <a:pPr algn="r">
                        <a:lnSpc>
                          <a:spcPct val="115000"/>
                        </a:lnSpc>
                        <a:spcAft>
                          <a:spcPts val="1000"/>
                        </a:spcAft>
                      </a:pPr>
                      <a:r>
                        <a:rPr lang="fr-FR" sz="1600" b="1" dirty="0">
                          <a:effectLst/>
                          <a:latin typeface="Arial Narrow" panose="020B0606020202030204" pitchFamily="34" charset="0"/>
                        </a:rPr>
                        <a:t>AAE</a:t>
                      </a:r>
                      <a:endParaRPr lang="fr-FR" sz="2000" b="1" dirty="0">
                        <a:effectLst/>
                        <a:latin typeface="Arial Narrow" panose="020B060602020203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r>
                        <a:rPr lang="fr-FR" sz="1200" b="1">
                          <a:effectLst/>
                        </a:rPr>
                        <a:t> </a:t>
                      </a:r>
                      <a:endParaRPr lang="fr-FR" sz="1600" b="1">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r>
                        <a:rPr lang="fr-FR" sz="1200" b="1" dirty="0">
                          <a:effectLst/>
                        </a:rPr>
                        <a:t>X</a:t>
                      </a:r>
                      <a:endParaRPr lang="fr-FR" sz="1600" b="1"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r>
                        <a:rPr lang="fr-FR" sz="1600" b="1" dirty="0">
                          <a:effectLst/>
                        </a:rPr>
                        <a:t> </a:t>
                      </a:r>
                      <a:endParaRPr lang="fr-FR" sz="1600" b="1" dirty="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225233832"/>
                  </a:ext>
                </a:extLst>
              </a:tr>
              <a:tr h="360000">
                <a:tc>
                  <a:txBody>
                    <a:bodyPr/>
                    <a:lstStyle/>
                    <a:p>
                      <a:pPr algn="r">
                        <a:lnSpc>
                          <a:spcPct val="115000"/>
                        </a:lnSpc>
                        <a:spcAft>
                          <a:spcPts val="1000"/>
                        </a:spcAft>
                      </a:pPr>
                      <a:r>
                        <a:rPr lang="fr-FR" sz="1600" b="1" dirty="0">
                          <a:effectLst/>
                          <a:latin typeface="Arial Narrow" panose="020B0606020202030204" pitchFamily="34" charset="0"/>
                        </a:rPr>
                        <a:t>SAENES, Techniciens de l’EN</a:t>
                      </a:r>
                      <a:endParaRPr lang="fr-FR" sz="2000" b="1" dirty="0">
                        <a:effectLst/>
                        <a:latin typeface="Arial Narrow" panose="020B060602020203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r>
                        <a:rPr lang="fr-FR" sz="1200" b="1">
                          <a:effectLst/>
                        </a:rPr>
                        <a:t> </a:t>
                      </a:r>
                      <a:endParaRPr lang="fr-FR" sz="1600" b="1">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r>
                        <a:rPr lang="fr-FR" sz="1200" b="1">
                          <a:effectLst/>
                        </a:rPr>
                        <a:t>X</a:t>
                      </a:r>
                      <a:endParaRPr lang="fr-FR" sz="1600" b="1">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r>
                        <a:rPr lang="fr-FR" sz="1600" b="1">
                          <a:effectLst/>
                        </a:rPr>
                        <a:t> </a:t>
                      </a:r>
                      <a:endParaRPr lang="fr-FR" sz="1600" b="1">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046767134"/>
                  </a:ext>
                </a:extLst>
              </a:tr>
              <a:tr h="360000">
                <a:tc>
                  <a:txBody>
                    <a:bodyPr/>
                    <a:lstStyle/>
                    <a:p>
                      <a:pPr algn="r">
                        <a:lnSpc>
                          <a:spcPct val="115000"/>
                        </a:lnSpc>
                        <a:spcAft>
                          <a:spcPts val="1000"/>
                        </a:spcAft>
                      </a:pPr>
                      <a:r>
                        <a:rPr lang="fr-FR" sz="1600" b="1" dirty="0">
                          <a:effectLst/>
                          <a:latin typeface="Arial Narrow" panose="020B0606020202030204" pitchFamily="34" charset="0"/>
                        </a:rPr>
                        <a:t>ADJAENES, ATEE</a:t>
                      </a:r>
                      <a:endParaRPr lang="fr-FR" sz="2000" b="1" dirty="0">
                        <a:effectLst/>
                        <a:latin typeface="Arial Narrow" panose="020B060602020203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r>
                        <a:rPr lang="fr-FR" sz="1200" b="1" dirty="0">
                          <a:effectLst/>
                        </a:rPr>
                        <a:t> </a:t>
                      </a:r>
                      <a:endParaRPr lang="fr-FR" sz="1600" b="1"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r>
                        <a:rPr lang="fr-FR" sz="1200" b="1">
                          <a:effectLst/>
                        </a:rPr>
                        <a:t>X</a:t>
                      </a:r>
                      <a:endParaRPr lang="fr-FR" sz="1600" b="1">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r>
                        <a:rPr lang="fr-FR" sz="1600" b="1">
                          <a:effectLst/>
                        </a:rPr>
                        <a:t> </a:t>
                      </a:r>
                      <a:endParaRPr lang="fr-FR" sz="1600" b="1">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874735525"/>
                  </a:ext>
                </a:extLst>
              </a:tr>
              <a:tr h="360000">
                <a:tc>
                  <a:txBody>
                    <a:bodyPr/>
                    <a:lstStyle/>
                    <a:p>
                      <a:pPr algn="r">
                        <a:lnSpc>
                          <a:spcPct val="115000"/>
                        </a:lnSpc>
                        <a:spcAft>
                          <a:spcPts val="1000"/>
                        </a:spcAft>
                      </a:pPr>
                      <a:r>
                        <a:rPr lang="fr-FR" sz="1600" b="1" dirty="0">
                          <a:effectLst/>
                          <a:latin typeface="Arial Narrow" panose="020B0606020202030204" pitchFamily="34" charset="0"/>
                        </a:rPr>
                        <a:t>INFENES </a:t>
                      </a:r>
                      <a:r>
                        <a:rPr lang="fr-FR" sz="1600" b="1" dirty="0" err="1">
                          <a:effectLst/>
                          <a:latin typeface="Arial Narrow" panose="020B0606020202030204" pitchFamily="34" charset="0"/>
                        </a:rPr>
                        <a:t>cat.A</a:t>
                      </a:r>
                      <a:r>
                        <a:rPr lang="fr-FR" sz="1600" b="1" dirty="0">
                          <a:effectLst/>
                          <a:latin typeface="Arial Narrow" panose="020B0606020202030204" pitchFamily="34" charset="0"/>
                        </a:rPr>
                        <a:t>, CTSSAE, ASSAE</a:t>
                      </a:r>
                      <a:endParaRPr lang="fr-FR" sz="2000" b="1" dirty="0">
                        <a:effectLst/>
                        <a:latin typeface="Arial Narrow" panose="020B060602020203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r>
                        <a:rPr lang="fr-FR" sz="1200" b="1" dirty="0">
                          <a:effectLst/>
                        </a:rPr>
                        <a:t> </a:t>
                      </a:r>
                      <a:endParaRPr lang="fr-FR" sz="1600" b="1"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r>
                        <a:rPr lang="fr-FR" sz="1200" b="1" dirty="0">
                          <a:effectLst/>
                        </a:rPr>
                        <a:t>X</a:t>
                      </a:r>
                      <a:endParaRPr lang="fr-FR" sz="1600" b="1"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r>
                        <a:rPr lang="fr-FR" sz="1600" b="1">
                          <a:effectLst/>
                        </a:rPr>
                        <a:t> </a:t>
                      </a:r>
                      <a:endParaRPr lang="fr-FR" sz="1600" b="1">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2794281487"/>
                  </a:ext>
                </a:extLst>
              </a:tr>
              <a:tr h="360000">
                <a:tc>
                  <a:txBody>
                    <a:bodyPr/>
                    <a:lstStyle/>
                    <a:p>
                      <a:pPr algn="r">
                        <a:lnSpc>
                          <a:spcPct val="115000"/>
                        </a:lnSpc>
                        <a:spcAft>
                          <a:spcPts val="1000"/>
                        </a:spcAft>
                      </a:pPr>
                      <a:r>
                        <a:rPr lang="fr-FR" sz="1600" b="1" dirty="0">
                          <a:effectLst/>
                          <a:latin typeface="Arial Narrow" panose="020B0606020202030204" pitchFamily="34" charset="0"/>
                        </a:rPr>
                        <a:t>PERDIR</a:t>
                      </a:r>
                      <a:endParaRPr lang="fr-FR" sz="2000" b="1" dirty="0">
                        <a:effectLst/>
                        <a:latin typeface="Arial Narrow" panose="020B060602020203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r>
                        <a:rPr lang="fr-FR" sz="1200" b="1" dirty="0">
                          <a:effectLst/>
                        </a:rPr>
                        <a:t>X</a:t>
                      </a:r>
                      <a:endParaRPr lang="fr-FR" sz="1600" b="1"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r>
                        <a:rPr lang="fr-FR" sz="1200" b="1" dirty="0">
                          <a:effectLst/>
                        </a:rPr>
                        <a:t>X</a:t>
                      </a:r>
                      <a:endParaRPr lang="fr-FR" sz="1600" b="1"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r>
                        <a:rPr lang="fr-FR" sz="1200" b="1" dirty="0">
                          <a:effectLst/>
                        </a:rPr>
                        <a:t> </a:t>
                      </a:r>
                      <a:endParaRPr lang="fr-FR" sz="1600" b="1" dirty="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69373744"/>
                  </a:ext>
                </a:extLst>
              </a:tr>
              <a:tr h="360000">
                <a:tc>
                  <a:txBody>
                    <a:bodyPr/>
                    <a:lstStyle/>
                    <a:p>
                      <a:pPr algn="r">
                        <a:lnSpc>
                          <a:spcPct val="115000"/>
                        </a:lnSpc>
                        <a:spcAft>
                          <a:spcPts val="1000"/>
                        </a:spcAft>
                      </a:pPr>
                      <a:r>
                        <a:rPr lang="fr-FR" sz="1600" b="1" dirty="0">
                          <a:effectLst/>
                          <a:latin typeface="Arial Narrow" panose="020B0606020202030204" pitchFamily="34" charset="0"/>
                        </a:rPr>
                        <a:t>Médecins</a:t>
                      </a:r>
                      <a:endParaRPr lang="fr-FR" sz="2000" b="1" dirty="0">
                        <a:effectLst/>
                        <a:latin typeface="Arial Narrow" panose="020B060602020203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r>
                        <a:rPr lang="fr-FR" sz="1200" b="1" dirty="0">
                          <a:effectLst/>
                        </a:rPr>
                        <a:t>X</a:t>
                      </a:r>
                      <a:endParaRPr lang="fr-FR" sz="1600" b="1"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r>
                        <a:rPr lang="fr-FR" sz="1600" b="1" dirty="0">
                          <a:effectLst/>
                        </a:rPr>
                        <a:t> </a:t>
                      </a:r>
                      <a:endParaRPr lang="fr-FR" sz="1600" b="1"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r>
                        <a:rPr lang="fr-FR" sz="1600" b="1" dirty="0">
                          <a:effectLst/>
                        </a:rPr>
                        <a:t> </a:t>
                      </a:r>
                      <a:endParaRPr lang="fr-FR" sz="1600" b="1" dirty="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628327091"/>
                  </a:ext>
                </a:extLst>
              </a:tr>
            </a:tbl>
          </a:graphicData>
        </a:graphic>
      </p:graphicFrame>
    </p:spTree>
    <p:extLst>
      <p:ext uri="{BB962C8B-B14F-4D97-AF65-F5344CB8AC3E}">
        <p14:creationId xmlns:p14="http://schemas.microsoft.com/office/powerpoint/2010/main" val="76956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32084" y="2084795"/>
            <a:ext cx="8647072" cy="830997"/>
          </a:xfrm>
          <a:prstGeom prst="rect">
            <a:avLst/>
          </a:prstGeom>
        </p:spPr>
        <p:txBody>
          <a:bodyPr wrap="square">
            <a:spAutoFit/>
          </a:bodyPr>
          <a:lstStyle/>
          <a:p>
            <a:pPr lvl="0" algn="ctr"/>
            <a:r>
              <a:rPr lang="fr-FR" sz="2000" b="1" dirty="0">
                <a:solidFill>
                  <a:prstClr val="black"/>
                </a:solidFill>
              </a:rPr>
              <a:t>Il a besoin de </a:t>
            </a:r>
            <a:r>
              <a:rPr lang="fr-FR" sz="2400" b="1" dirty="0">
                <a:solidFill>
                  <a:srgbClr val="FF0000"/>
                </a:solidFill>
              </a:rPr>
              <a:t>la vôtre </a:t>
            </a:r>
            <a:endParaRPr lang="fr-FR" sz="2800" b="1" dirty="0">
              <a:solidFill>
                <a:srgbClr val="FF0000"/>
              </a:solidFill>
            </a:endParaRPr>
          </a:p>
          <a:p>
            <a:pPr lvl="0" algn="ctr"/>
            <a:r>
              <a:rPr lang="fr-FR" sz="2000" b="1" dirty="0">
                <a:solidFill>
                  <a:prstClr val="black"/>
                </a:solidFill>
              </a:rPr>
              <a:t>de celle de </a:t>
            </a:r>
            <a:r>
              <a:rPr lang="fr-FR" sz="2400" b="1" dirty="0">
                <a:solidFill>
                  <a:srgbClr val="FF0000"/>
                </a:solidFill>
              </a:rPr>
              <a:t>vos collègues</a:t>
            </a:r>
            <a:r>
              <a:rPr lang="fr-FR" sz="2000" b="1" dirty="0">
                <a:solidFill>
                  <a:prstClr val="black"/>
                </a:solidFill>
              </a:rPr>
              <a:t>, que vous inciterez à voter</a:t>
            </a:r>
          </a:p>
        </p:txBody>
      </p:sp>
      <p:sp>
        <p:nvSpPr>
          <p:cNvPr id="3" name="ZoneTexte 2"/>
          <p:cNvSpPr txBox="1"/>
          <p:nvPr/>
        </p:nvSpPr>
        <p:spPr>
          <a:xfrm>
            <a:off x="1206199" y="1499019"/>
            <a:ext cx="6498843" cy="523220"/>
          </a:xfrm>
          <a:prstGeom prst="rect">
            <a:avLst/>
          </a:prstGeom>
          <a:noFill/>
        </p:spPr>
        <p:txBody>
          <a:bodyPr wrap="square" rtlCol="0">
            <a:spAutoFit/>
          </a:bodyPr>
          <a:lstStyle/>
          <a:p>
            <a:pPr algn="ctr"/>
            <a:r>
              <a:rPr lang="fr-FR" sz="2800" b="1" dirty="0">
                <a:solidFill>
                  <a:prstClr val="black"/>
                </a:solidFill>
              </a:rPr>
              <a:t>Le SNALC a besoin de CHAQUE VOIX</a:t>
            </a:r>
            <a:endParaRPr lang="fr-FR" sz="2800" dirty="0"/>
          </a:p>
        </p:txBody>
      </p:sp>
      <p:sp>
        <p:nvSpPr>
          <p:cNvPr id="16" name="Rectangle 15"/>
          <p:cNvSpPr/>
          <p:nvPr/>
        </p:nvSpPr>
        <p:spPr>
          <a:xfrm>
            <a:off x="4762758" y="5358981"/>
            <a:ext cx="3047649" cy="400110"/>
          </a:xfrm>
          <a:prstGeom prst="rect">
            <a:avLst/>
          </a:prstGeom>
        </p:spPr>
        <p:txBody>
          <a:bodyPr wrap="square">
            <a:spAutoFit/>
          </a:bodyPr>
          <a:lstStyle/>
          <a:p>
            <a:pPr lvl="0" algn="ctr"/>
            <a:r>
              <a:rPr lang="fr-FR" sz="2000" b="1" dirty="0">
                <a:solidFill>
                  <a:srgbClr val="0070C0"/>
                </a:solidFill>
                <a:latin typeface="MV Boli" panose="02000500030200090000" pitchFamily="2" charset="0"/>
                <a:cs typeface="MV Boli" panose="02000500030200090000" pitchFamily="2" charset="0"/>
              </a:rPr>
              <a:t>J’avais piscine…  </a:t>
            </a:r>
          </a:p>
        </p:txBody>
      </p:sp>
      <p:grpSp>
        <p:nvGrpSpPr>
          <p:cNvPr id="19" name="Groupe 18">
            <a:extLst>
              <a:ext uri="{FF2B5EF4-FFF2-40B4-BE49-F238E27FC236}">
                <a16:creationId xmlns:a16="http://schemas.microsoft.com/office/drawing/2014/main" id="{89DD1A9A-9680-4AE6-A419-818F19F5ADB1}"/>
              </a:ext>
            </a:extLst>
          </p:cNvPr>
          <p:cNvGrpSpPr/>
          <p:nvPr/>
        </p:nvGrpSpPr>
        <p:grpSpPr>
          <a:xfrm>
            <a:off x="614721" y="-94451"/>
            <a:ext cx="8390977" cy="1348285"/>
            <a:chOff x="614721" y="-94451"/>
            <a:chExt cx="8390977" cy="1348285"/>
          </a:xfrm>
        </p:grpSpPr>
        <p:pic>
          <p:nvPicPr>
            <p:cNvPr id="20" name="Image 19">
              <a:extLst>
                <a:ext uri="{FF2B5EF4-FFF2-40B4-BE49-F238E27FC236}">
                  <a16:creationId xmlns:a16="http://schemas.microsoft.com/office/drawing/2014/main" id="{529FC448-F29F-4AEA-9DB0-7C6708035429}"/>
                </a:ext>
              </a:extLst>
            </p:cNvPr>
            <p:cNvPicPr/>
            <p:nvPr/>
          </p:nvPicPr>
          <p:blipFill>
            <a:blip r:embed="rId2" cstate="print"/>
            <a:srcRect/>
            <a:stretch>
              <a:fillRect/>
            </a:stretch>
          </p:blipFill>
          <p:spPr bwMode="auto">
            <a:xfrm>
              <a:off x="5567188" y="0"/>
              <a:ext cx="890463" cy="893294"/>
            </a:xfrm>
            <a:prstGeom prst="rect">
              <a:avLst/>
            </a:prstGeom>
            <a:noFill/>
          </p:spPr>
        </p:pic>
        <p:pic>
          <p:nvPicPr>
            <p:cNvPr id="21" name="Image 20">
              <a:extLst>
                <a:ext uri="{FF2B5EF4-FFF2-40B4-BE49-F238E27FC236}">
                  <a16:creationId xmlns:a16="http://schemas.microsoft.com/office/drawing/2014/main" id="{3CC39552-7462-4508-802A-A640187991D1}"/>
                </a:ext>
              </a:extLst>
            </p:cNvPr>
            <p:cNvPicPr/>
            <p:nvPr/>
          </p:nvPicPr>
          <p:blipFill>
            <a:blip r:embed="rId3" cstate="print"/>
            <a:srcRect/>
            <a:stretch>
              <a:fillRect/>
            </a:stretch>
          </p:blipFill>
          <p:spPr bwMode="auto">
            <a:xfrm>
              <a:off x="6372200" y="33887"/>
              <a:ext cx="948467" cy="954665"/>
            </a:xfrm>
            <a:prstGeom prst="rect">
              <a:avLst/>
            </a:prstGeom>
            <a:noFill/>
          </p:spPr>
        </p:pic>
        <p:pic>
          <p:nvPicPr>
            <p:cNvPr id="23" name="Image 22">
              <a:extLst>
                <a:ext uri="{FF2B5EF4-FFF2-40B4-BE49-F238E27FC236}">
                  <a16:creationId xmlns:a16="http://schemas.microsoft.com/office/drawing/2014/main" id="{88090F83-F413-4352-8F2F-6E8733C68E4B}"/>
                </a:ext>
              </a:extLst>
            </p:cNvPr>
            <p:cNvPicPr/>
            <p:nvPr/>
          </p:nvPicPr>
          <p:blipFill>
            <a:blip r:embed="rId4" cstate="print"/>
            <a:srcRect/>
            <a:stretch>
              <a:fillRect/>
            </a:stretch>
          </p:blipFill>
          <p:spPr bwMode="auto">
            <a:xfrm>
              <a:off x="4499992" y="183245"/>
              <a:ext cx="1067196" cy="1070589"/>
            </a:xfrm>
            <a:prstGeom prst="rect">
              <a:avLst/>
            </a:prstGeom>
            <a:noFill/>
          </p:spPr>
        </p:pic>
        <p:pic>
          <p:nvPicPr>
            <p:cNvPr id="24" name="Image 23">
              <a:extLst>
                <a:ext uri="{FF2B5EF4-FFF2-40B4-BE49-F238E27FC236}">
                  <a16:creationId xmlns:a16="http://schemas.microsoft.com/office/drawing/2014/main" id="{CC64943C-D1C8-4135-9B45-63743F616C6A}"/>
                </a:ext>
              </a:extLst>
            </p:cNvPr>
            <p:cNvPicPr/>
            <p:nvPr/>
          </p:nvPicPr>
          <p:blipFill>
            <a:blip r:embed="rId5" cstate="print"/>
            <a:srcRect/>
            <a:stretch>
              <a:fillRect/>
            </a:stretch>
          </p:blipFill>
          <p:spPr bwMode="auto">
            <a:xfrm>
              <a:off x="3995936" y="33887"/>
              <a:ext cx="648474" cy="634171"/>
            </a:xfrm>
            <a:prstGeom prst="rect">
              <a:avLst/>
            </a:prstGeom>
            <a:noFill/>
          </p:spPr>
        </p:pic>
        <p:pic>
          <p:nvPicPr>
            <p:cNvPr id="26" name="Image 25">
              <a:extLst>
                <a:ext uri="{FF2B5EF4-FFF2-40B4-BE49-F238E27FC236}">
                  <a16:creationId xmlns:a16="http://schemas.microsoft.com/office/drawing/2014/main" id="{315AA12C-B773-46EA-B78A-AD33AD811FEA}"/>
                </a:ext>
              </a:extLst>
            </p:cNvPr>
            <p:cNvPicPr/>
            <p:nvPr/>
          </p:nvPicPr>
          <p:blipFill>
            <a:blip r:embed="rId6" cstate="print"/>
            <a:srcRect/>
            <a:stretch>
              <a:fillRect/>
            </a:stretch>
          </p:blipFill>
          <p:spPr bwMode="auto">
            <a:xfrm>
              <a:off x="3275856" y="268484"/>
              <a:ext cx="897260" cy="900113"/>
            </a:xfrm>
            <a:prstGeom prst="rect">
              <a:avLst/>
            </a:prstGeom>
            <a:noFill/>
          </p:spPr>
        </p:pic>
        <p:pic>
          <p:nvPicPr>
            <p:cNvPr id="27" name="Image 26">
              <a:extLst>
                <a:ext uri="{FF2B5EF4-FFF2-40B4-BE49-F238E27FC236}">
                  <a16:creationId xmlns:a16="http://schemas.microsoft.com/office/drawing/2014/main" id="{30493836-B500-41C9-8FD0-0533B8C58B76}"/>
                </a:ext>
              </a:extLst>
            </p:cNvPr>
            <p:cNvPicPr/>
            <p:nvPr/>
          </p:nvPicPr>
          <p:blipFill>
            <a:blip r:embed="rId7" cstate="print"/>
            <a:srcRect/>
            <a:stretch>
              <a:fillRect/>
            </a:stretch>
          </p:blipFill>
          <p:spPr bwMode="auto">
            <a:xfrm>
              <a:off x="7727782" y="-94451"/>
              <a:ext cx="1277916" cy="1288798"/>
            </a:xfrm>
            <a:prstGeom prst="rect">
              <a:avLst/>
            </a:prstGeom>
            <a:noFill/>
          </p:spPr>
        </p:pic>
        <p:pic>
          <p:nvPicPr>
            <p:cNvPr id="38" name="Image 37">
              <a:extLst>
                <a:ext uri="{FF2B5EF4-FFF2-40B4-BE49-F238E27FC236}">
                  <a16:creationId xmlns:a16="http://schemas.microsoft.com/office/drawing/2014/main" id="{9F9B6FC4-7A16-4799-8B64-330A2B2A1452}"/>
                </a:ext>
              </a:extLst>
            </p:cNvPr>
            <p:cNvPicPr/>
            <p:nvPr/>
          </p:nvPicPr>
          <p:blipFill>
            <a:blip r:embed="rId8" cstate="print"/>
            <a:srcRect/>
            <a:stretch>
              <a:fillRect/>
            </a:stretch>
          </p:blipFill>
          <p:spPr bwMode="auto">
            <a:xfrm>
              <a:off x="7320667" y="549948"/>
              <a:ext cx="539715" cy="538704"/>
            </a:xfrm>
            <a:prstGeom prst="rect">
              <a:avLst/>
            </a:prstGeom>
            <a:noFill/>
          </p:spPr>
        </p:pic>
        <p:pic>
          <p:nvPicPr>
            <p:cNvPr id="39" name="Image 38">
              <a:extLst>
                <a:ext uri="{FF2B5EF4-FFF2-40B4-BE49-F238E27FC236}">
                  <a16:creationId xmlns:a16="http://schemas.microsoft.com/office/drawing/2014/main" id="{029387F0-FEA5-4293-9BE8-404D61320B3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4721" y="171649"/>
              <a:ext cx="2186901" cy="1022698"/>
            </a:xfrm>
            <a:prstGeom prst="rect">
              <a:avLst/>
            </a:prstGeom>
          </p:spPr>
        </p:pic>
      </p:grpSp>
      <p:sp>
        <p:nvSpPr>
          <p:cNvPr id="17" name="ZoneTexte 16">
            <a:extLst>
              <a:ext uri="{FF2B5EF4-FFF2-40B4-BE49-F238E27FC236}">
                <a16:creationId xmlns:a16="http://schemas.microsoft.com/office/drawing/2014/main" id="{E2A07A74-4235-4F44-A2B4-641CBE347BFA}"/>
              </a:ext>
            </a:extLst>
          </p:cNvPr>
          <p:cNvSpPr txBox="1"/>
          <p:nvPr/>
        </p:nvSpPr>
        <p:spPr>
          <a:xfrm>
            <a:off x="2111433" y="3198614"/>
            <a:ext cx="4688378" cy="369332"/>
          </a:xfrm>
          <a:prstGeom prst="rect">
            <a:avLst/>
          </a:prstGeom>
          <a:noFill/>
        </p:spPr>
        <p:txBody>
          <a:bodyPr wrap="square">
            <a:spAutoFit/>
          </a:bodyPr>
          <a:lstStyle/>
          <a:p>
            <a:r>
              <a:rPr lang="fr-FR" sz="1800" b="1" dirty="0">
                <a:solidFill>
                  <a:srgbClr val="0070C0"/>
                </a:solidFill>
                <a:latin typeface="MV Boli" panose="02000500030200090000" pitchFamily="2" charset="0"/>
                <a:cs typeface="MV Boli" panose="02000500030200090000" pitchFamily="2" charset="0"/>
              </a:rPr>
              <a:t>J’ai oublié de voter... </a:t>
            </a:r>
            <a:endParaRPr lang="fr-FR" dirty="0"/>
          </a:p>
        </p:txBody>
      </p:sp>
      <p:sp>
        <p:nvSpPr>
          <p:cNvPr id="18" name="ZoneTexte 17">
            <a:extLst>
              <a:ext uri="{FF2B5EF4-FFF2-40B4-BE49-F238E27FC236}">
                <a16:creationId xmlns:a16="http://schemas.microsoft.com/office/drawing/2014/main" id="{DF9D578A-A394-4574-ABDD-4C67CF3F4588}"/>
              </a:ext>
            </a:extLst>
          </p:cNvPr>
          <p:cNvSpPr txBox="1"/>
          <p:nvPr/>
        </p:nvSpPr>
        <p:spPr>
          <a:xfrm>
            <a:off x="899592" y="4003031"/>
            <a:ext cx="2698685" cy="646331"/>
          </a:xfrm>
          <a:prstGeom prst="rect">
            <a:avLst/>
          </a:prstGeom>
          <a:noFill/>
        </p:spPr>
        <p:txBody>
          <a:bodyPr wrap="square">
            <a:spAutoFit/>
          </a:bodyPr>
          <a:lstStyle/>
          <a:p>
            <a:r>
              <a:rPr lang="fr-FR" sz="1800" b="1" dirty="0">
                <a:solidFill>
                  <a:srgbClr val="0070C0"/>
                </a:solidFill>
                <a:latin typeface="MV Boli" panose="02000500030200090000" pitchFamily="2" charset="0"/>
                <a:cs typeface="MV Boli" panose="02000500030200090000" pitchFamily="2" charset="0"/>
              </a:rPr>
              <a:t>C’était compliqué... </a:t>
            </a:r>
            <a:endParaRPr lang="fr-FR" b="1" dirty="0">
              <a:solidFill>
                <a:srgbClr val="0070C0"/>
              </a:solidFill>
              <a:latin typeface="MV Boli" panose="02000500030200090000" pitchFamily="2" charset="0"/>
              <a:cs typeface="MV Boli" panose="02000500030200090000" pitchFamily="2" charset="0"/>
            </a:endParaRPr>
          </a:p>
          <a:p>
            <a:endParaRPr lang="fr-FR" dirty="0"/>
          </a:p>
        </p:txBody>
      </p:sp>
      <p:sp>
        <p:nvSpPr>
          <p:cNvPr id="25" name="ZoneTexte 24">
            <a:extLst>
              <a:ext uri="{FF2B5EF4-FFF2-40B4-BE49-F238E27FC236}">
                <a16:creationId xmlns:a16="http://schemas.microsoft.com/office/drawing/2014/main" id="{AB373146-28CA-406B-969B-B66804230AE5}"/>
              </a:ext>
            </a:extLst>
          </p:cNvPr>
          <p:cNvSpPr txBox="1"/>
          <p:nvPr/>
        </p:nvSpPr>
        <p:spPr>
          <a:xfrm>
            <a:off x="1364804" y="5120608"/>
            <a:ext cx="2808312" cy="369332"/>
          </a:xfrm>
          <a:prstGeom prst="rect">
            <a:avLst/>
          </a:prstGeom>
          <a:noFill/>
        </p:spPr>
        <p:txBody>
          <a:bodyPr wrap="square">
            <a:spAutoFit/>
          </a:bodyPr>
          <a:lstStyle/>
          <a:p>
            <a:r>
              <a:rPr lang="fr-FR" b="1" dirty="0">
                <a:solidFill>
                  <a:srgbClr val="0070C0"/>
                </a:solidFill>
                <a:latin typeface="MV Boli" panose="02000500030200090000" pitchFamily="2" charset="0"/>
                <a:cs typeface="MV Boli" panose="02000500030200090000" pitchFamily="2" charset="0"/>
              </a:rPr>
              <a:t>J’ai perdu mes codes…</a:t>
            </a:r>
            <a:endParaRPr lang="fr-FR" dirty="0"/>
          </a:p>
        </p:txBody>
      </p:sp>
      <p:sp>
        <p:nvSpPr>
          <p:cNvPr id="28" name="ZoneTexte 27">
            <a:extLst>
              <a:ext uri="{FF2B5EF4-FFF2-40B4-BE49-F238E27FC236}">
                <a16:creationId xmlns:a16="http://schemas.microsoft.com/office/drawing/2014/main" id="{D020B0B2-8743-41E0-AE74-2C86F412BA21}"/>
              </a:ext>
            </a:extLst>
          </p:cNvPr>
          <p:cNvSpPr txBox="1"/>
          <p:nvPr/>
        </p:nvSpPr>
        <p:spPr>
          <a:xfrm>
            <a:off x="4909479" y="3556022"/>
            <a:ext cx="3096344" cy="369332"/>
          </a:xfrm>
          <a:prstGeom prst="rect">
            <a:avLst/>
          </a:prstGeom>
          <a:noFill/>
        </p:spPr>
        <p:txBody>
          <a:bodyPr wrap="square">
            <a:spAutoFit/>
          </a:bodyPr>
          <a:lstStyle/>
          <a:p>
            <a:r>
              <a:rPr lang="fr-FR" sz="1800" b="1" dirty="0">
                <a:solidFill>
                  <a:srgbClr val="0070C0"/>
                </a:solidFill>
                <a:latin typeface="MV Boli" panose="02000500030200090000" pitchFamily="2" charset="0"/>
                <a:cs typeface="MV Boli" panose="02000500030200090000" pitchFamily="2" charset="0"/>
              </a:rPr>
              <a:t>Je ne vois pas l’intérêt... </a:t>
            </a:r>
            <a:endParaRPr lang="fr-FR" dirty="0"/>
          </a:p>
        </p:txBody>
      </p:sp>
      <p:sp>
        <p:nvSpPr>
          <p:cNvPr id="30" name="ZoneTexte 29">
            <a:extLst>
              <a:ext uri="{FF2B5EF4-FFF2-40B4-BE49-F238E27FC236}">
                <a16:creationId xmlns:a16="http://schemas.microsoft.com/office/drawing/2014/main" id="{D60DF6B8-23EA-4A11-A640-9F2D8C61695A}"/>
              </a:ext>
            </a:extLst>
          </p:cNvPr>
          <p:cNvSpPr txBox="1"/>
          <p:nvPr/>
        </p:nvSpPr>
        <p:spPr>
          <a:xfrm>
            <a:off x="3779912" y="4342288"/>
            <a:ext cx="3168352" cy="369332"/>
          </a:xfrm>
          <a:prstGeom prst="rect">
            <a:avLst/>
          </a:prstGeom>
          <a:noFill/>
        </p:spPr>
        <p:txBody>
          <a:bodyPr wrap="square">
            <a:spAutoFit/>
          </a:bodyPr>
          <a:lstStyle/>
          <a:p>
            <a:r>
              <a:rPr lang="fr-FR" sz="1800" b="1" dirty="0">
                <a:solidFill>
                  <a:srgbClr val="0070C0"/>
                </a:solidFill>
                <a:latin typeface="MV Boli" panose="02000500030200090000" pitchFamily="2" charset="0"/>
                <a:cs typeface="MV Boli" panose="02000500030200090000" pitchFamily="2" charset="0"/>
              </a:rPr>
              <a:t>Je n’ai pas eu le temps... </a:t>
            </a:r>
            <a:endParaRPr lang="fr-FR" dirty="0"/>
          </a:p>
        </p:txBody>
      </p:sp>
      <p:sp>
        <p:nvSpPr>
          <p:cNvPr id="8" name="Rectangle 7">
            <a:extLst>
              <a:ext uri="{FF2B5EF4-FFF2-40B4-BE49-F238E27FC236}">
                <a16:creationId xmlns:a16="http://schemas.microsoft.com/office/drawing/2014/main" id="{4C38C1B6-C54E-4EC6-B96C-EA67A40A709A}"/>
              </a:ext>
            </a:extLst>
          </p:cNvPr>
          <p:cNvSpPr/>
          <p:nvPr/>
        </p:nvSpPr>
        <p:spPr>
          <a:xfrm>
            <a:off x="158023" y="2912817"/>
            <a:ext cx="8962768" cy="33766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5" name="Groupe 4">
            <a:extLst>
              <a:ext uri="{FF2B5EF4-FFF2-40B4-BE49-F238E27FC236}">
                <a16:creationId xmlns:a16="http://schemas.microsoft.com/office/drawing/2014/main" id="{876A81D6-E922-434F-883E-E6F0C95E952B}"/>
              </a:ext>
            </a:extLst>
          </p:cNvPr>
          <p:cNvGrpSpPr/>
          <p:nvPr/>
        </p:nvGrpSpPr>
        <p:grpSpPr>
          <a:xfrm>
            <a:off x="-16066" y="3050318"/>
            <a:ext cx="8332482" cy="3772009"/>
            <a:chOff x="-11228" y="3111142"/>
            <a:chExt cx="8332482" cy="3772009"/>
          </a:xfrm>
        </p:grpSpPr>
        <p:pic>
          <p:nvPicPr>
            <p:cNvPr id="31" name="Image 30">
              <a:extLst>
                <a:ext uri="{FF2B5EF4-FFF2-40B4-BE49-F238E27FC236}">
                  <a16:creationId xmlns:a16="http://schemas.microsoft.com/office/drawing/2014/main" id="{80EE598D-9A20-4597-B1E5-8D8E7CD0C3D1}"/>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11228" y="4888603"/>
              <a:ext cx="2513238" cy="1994548"/>
            </a:xfrm>
            <a:prstGeom prst="rect">
              <a:avLst/>
            </a:prstGeom>
          </p:spPr>
        </p:pic>
        <p:grpSp>
          <p:nvGrpSpPr>
            <p:cNvPr id="4" name="Groupe 3">
              <a:extLst>
                <a:ext uri="{FF2B5EF4-FFF2-40B4-BE49-F238E27FC236}">
                  <a16:creationId xmlns:a16="http://schemas.microsoft.com/office/drawing/2014/main" id="{0A86BC4C-E886-4A68-AF5C-D00E89D0B24A}"/>
                </a:ext>
              </a:extLst>
            </p:cNvPr>
            <p:cNvGrpSpPr/>
            <p:nvPr/>
          </p:nvGrpSpPr>
          <p:grpSpPr>
            <a:xfrm>
              <a:off x="1987392" y="3111142"/>
              <a:ext cx="6333862" cy="2898962"/>
              <a:chOff x="1987392" y="3111142"/>
              <a:chExt cx="6333862" cy="2898962"/>
            </a:xfrm>
          </p:grpSpPr>
          <p:sp>
            <p:nvSpPr>
              <p:cNvPr id="29" name="Rectangle 28"/>
              <p:cNvSpPr/>
              <p:nvPr/>
            </p:nvSpPr>
            <p:spPr>
              <a:xfrm>
                <a:off x="2321999" y="3416282"/>
                <a:ext cx="5472608" cy="2246769"/>
              </a:xfrm>
              <a:prstGeom prst="rect">
                <a:avLst/>
              </a:prstGeom>
            </p:spPr>
            <p:txBody>
              <a:bodyPr wrap="square">
                <a:spAutoFit/>
              </a:bodyPr>
              <a:lstStyle/>
              <a:p>
                <a:pPr lvl="0" algn="ctr"/>
                <a:r>
                  <a:rPr lang="fr-FR" sz="2800" dirty="0">
                    <a:solidFill>
                      <a:srgbClr val="002060"/>
                    </a:solidFill>
                    <a:latin typeface="MV Boli" panose="02000500030200090000" pitchFamily="2" charset="0"/>
                    <a:cs typeface="MV Boli" panose="02000500030200090000" pitchFamily="2" charset="0"/>
                  </a:rPr>
                  <a:t>...en ne votant pas, </a:t>
                </a:r>
              </a:p>
              <a:p>
                <a:pPr lvl="0" algn="ctr"/>
                <a:r>
                  <a:rPr lang="fr-FR" sz="2800" dirty="0">
                    <a:solidFill>
                      <a:srgbClr val="002060"/>
                    </a:solidFill>
                    <a:latin typeface="MV Boli" panose="02000500030200090000" pitchFamily="2" charset="0"/>
                    <a:cs typeface="MV Boli" panose="02000500030200090000" pitchFamily="2" charset="0"/>
                  </a:rPr>
                  <a:t>vous laissez les autres choisir à votre place </a:t>
                </a:r>
                <a:r>
                  <a:rPr lang="fr-FR" sz="2800" dirty="0">
                    <a:solidFill>
                      <a:srgbClr val="0070C0"/>
                    </a:solidFill>
                    <a:latin typeface="MV Boli" panose="02000500030200090000" pitchFamily="2" charset="0"/>
                    <a:cs typeface="MV Boli" panose="02000500030200090000" pitchFamily="2" charset="0"/>
                  </a:rPr>
                  <a:t>au mépris de VOS intérêts </a:t>
                </a:r>
                <a:r>
                  <a:rPr lang="fr-FR" sz="2800" dirty="0">
                    <a:solidFill>
                      <a:srgbClr val="002060"/>
                    </a:solidFill>
                    <a:latin typeface="MV Boli" panose="02000500030200090000" pitchFamily="2" charset="0"/>
                    <a:cs typeface="MV Boli" panose="02000500030200090000" pitchFamily="2" charset="0"/>
                  </a:rPr>
                  <a:t>et parfois</a:t>
                </a:r>
              </a:p>
              <a:p>
                <a:pPr lvl="0" algn="ctr"/>
                <a:r>
                  <a:rPr lang="fr-FR" sz="2800" dirty="0">
                    <a:solidFill>
                      <a:srgbClr val="0070C0"/>
                    </a:solidFill>
                    <a:latin typeface="MV Boli" panose="02000500030200090000" pitchFamily="2" charset="0"/>
                    <a:cs typeface="MV Boli" panose="02000500030200090000" pitchFamily="2" charset="0"/>
                  </a:rPr>
                  <a:t>à l’opposé de VOS idées</a:t>
                </a:r>
              </a:p>
            </p:txBody>
          </p:sp>
          <p:sp>
            <p:nvSpPr>
              <p:cNvPr id="2" name="Bulle narrative : ronde 1">
                <a:extLst>
                  <a:ext uri="{FF2B5EF4-FFF2-40B4-BE49-F238E27FC236}">
                    <a16:creationId xmlns:a16="http://schemas.microsoft.com/office/drawing/2014/main" id="{EE041674-269A-4B96-A22D-E25648CF83AE}"/>
                  </a:ext>
                </a:extLst>
              </p:cNvPr>
              <p:cNvSpPr/>
              <p:nvPr/>
            </p:nvSpPr>
            <p:spPr>
              <a:xfrm>
                <a:off x="1987392" y="3111142"/>
                <a:ext cx="6333862" cy="2898962"/>
              </a:xfrm>
              <a:prstGeom prst="wedgeEllipseCallout">
                <a:avLst>
                  <a:gd name="adj1" fmla="val -50671"/>
                  <a:gd name="adj2" fmla="val 3181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Tree>
    <p:extLst>
      <p:ext uri="{BB962C8B-B14F-4D97-AF65-F5344CB8AC3E}">
        <p14:creationId xmlns:p14="http://schemas.microsoft.com/office/powerpoint/2010/main" val="411008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1500"/>
                            </p:stCondLst>
                            <p:childTnLst>
                              <p:par>
                                <p:cTn id="11" presetID="6" presetClass="emph" presetSubtype="0" fill="hold" grpId="3" nodeType="afterEffect">
                                  <p:stCondLst>
                                    <p:cond delay="0"/>
                                  </p:stCondLst>
                                  <p:childTnLst>
                                    <p:animScale>
                                      <p:cBhvr>
                                        <p:cTn id="12" dur="500" fill="hold"/>
                                        <p:tgtEl>
                                          <p:spTgt spid="17"/>
                                        </p:tgtEl>
                                      </p:cBhvr>
                                      <p:by x="150000" y="150000"/>
                                    </p:animScale>
                                  </p:childTnLst>
                                </p:cTn>
                              </p:par>
                            </p:childTnLst>
                          </p:cTn>
                        </p:par>
                        <p:par>
                          <p:cTn id="13" fill="hold">
                            <p:stCondLst>
                              <p:cond delay="2000"/>
                            </p:stCondLst>
                            <p:childTnLst>
                              <p:par>
                                <p:cTn id="14" presetID="53" presetClass="entr" presetSubtype="16" fill="hold" grpId="3"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p:cTn id="16" dur="500" fill="hold"/>
                                        <p:tgtEl>
                                          <p:spTgt spid="28"/>
                                        </p:tgtEl>
                                        <p:attrNameLst>
                                          <p:attrName>ppt_w</p:attrName>
                                        </p:attrNameLst>
                                      </p:cBhvr>
                                      <p:tavLst>
                                        <p:tav tm="0">
                                          <p:val>
                                            <p:fltVal val="0"/>
                                          </p:val>
                                        </p:tav>
                                        <p:tav tm="100000">
                                          <p:val>
                                            <p:strVal val="#ppt_w"/>
                                          </p:val>
                                        </p:tav>
                                      </p:tavLst>
                                    </p:anim>
                                    <p:anim calcmode="lin" valueType="num">
                                      <p:cBhvr>
                                        <p:cTn id="17" dur="500" fill="hold"/>
                                        <p:tgtEl>
                                          <p:spTgt spid="28"/>
                                        </p:tgtEl>
                                        <p:attrNameLst>
                                          <p:attrName>ppt_h</p:attrName>
                                        </p:attrNameLst>
                                      </p:cBhvr>
                                      <p:tavLst>
                                        <p:tav tm="0">
                                          <p:val>
                                            <p:fltVal val="0"/>
                                          </p:val>
                                        </p:tav>
                                        <p:tav tm="100000">
                                          <p:val>
                                            <p:strVal val="#ppt_h"/>
                                          </p:val>
                                        </p:tav>
                                      </p:tavLst>
                                    </p:anim>
                                    <p:animEffect transition="in" filter="fade">
                                      <p:cBhvr>
                                        <p:cTn id="18" dur="500"/>
                                        <p:tgtEl>
                                          <p:spTgt spid="28"/>
                                        </p:tgtEl>
                                      </p:cBhvr>
                                    </p:animEffect>
                                  </p:childTnLst>
                                </p:cTn>
                              </p:par>
                            </p:childTnLst>
                          </p:cTn>
                        </p:par>
                        <p:par>
                          <p:cTn id="19" fill="hold">
                            <p:stCondLst>
                              <p:cond delay="2500"/>
                            </p:stCondLst>
                            <p:childTnLst>
                              <p:par>
                                <p:cTn id="20" presetID="6" presetClass="emph" presetSubtype="0" fill="hold" grpId="1" nodeType="afterEffect">
                                  <p:stCondLst>
                                    <p:cond delay="0"/>
                                  </p:stCondLst>
                                  <p:childTnLst>
                                    <p:animScale>
                                      <p:cBhvr>
                                        <p:cTn id="21" dur="500" fill="hold"/>
                                        <p:tgtEl>
                                          <p:spTgt spid="28"/>
                                        </p:tgtEl>
                                      </p:cBhvr>
                                      <p:by x="150000" y="150000"/>
                                    </p:animScale>
                                  </p:childTnLst>
                                </p:cTn>
                              </p:par>
                            </p:childTnLst>
                          </p:cTn>
                        </p:par>
                        <p:par>
                          <p:cTn id="22" fill="hold">
                            <p:stCondLst>
                              <p:cond delay="3000"/>
                            </p:stCondLst>
                            <p:childTnLst>
                              <p:par>
                                <p:cTn id="23" presetID="53" presetClass="entr" presetSubtype="16" fill="hold" grpId="1"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500" fill="hold"/>
                                        <p:tgtEl>
                                          <p:spTgt spid="18"/>
                                        </p:tgtEl>
                                        <p:attrNameLst>
                                          <p:attrName>ppt_w</p:attrName>
                                        </p:attrNameLst>
                                      </p:cBhvr>
                                      <p:tavLst>
                                        <p:tav tm="0">
                                          <p:val>
                                            <p:fltVal val="0"/>
                                          </p:val>
                                        </p:tav>
                                        <p:tav tm="100000">
                                          <p:val>
                                            <p:strVal val="#ppt_w"/>
                                          </p:val>
                                        </p:tav>
                                      </p:tavLst>
                                    </p:anim>
                                    <p:anim calcmode="lin" valueType="num">
                                      <p:cBhvr>
                                        <p:cTn id="26" dur="500" fill="hold"/>
                                        <p:tgtEl>
                                          <p:spTgt spid="18"/>
                                        </p:tgtEl>
                                        <p:attrNameLst>
                                          <p:attrName>ppt_h</p:attrName>
                                        </p:attrNameLst>
                                      </p:cBhvr>
                                      <p:tavLst>
                                        <p:tav tm="0">
                                          <p:val>
                                            <p:fltVal val="0"/>
                                          </p:val>
                                        </p:tav>
                                        <p:tav tm="100000">
                                          <p:val>
                                            <p:strVal val="#ppt_h"/>
                                          </p:val>
                                        </p:tav>
                                      </p:tavLst>
                                    </p:anim>
                                    <p:animEffect transition="in" filter="fade">
                                      <p:cBhvr>
                                        <p:cTn id="27" dur="500"/>
                                        <p:tgtEl>
                                          <p:spTgt spid="18"/>
                                        </p:tgtEl>
                                      </p:cBhvr>
                                    </p:animEffect>
                                  </p:childTnLst>
                                </p:cTn>
                              </p:par>
                            </p:childTnLst>
                          </p:cTn>
                        </p:par>
                        <p:par>
                          <p:cTn id="28" fill="hold">
                            <p:stCondLst>
                              <p:cond delay="3500"/>
                            </p:stCondLst>
                            <p:childTnLst>
                              <p:par>
                                <p:cTn id="29" presetID="6" presetClass="emph" presetSubtype="0" fill="hold" grpId="0" nodeType="afterEffect">
                                  <p:stCondLst>
                                    <p:cond delay="0"/>
                                  </p:stCondLst>
                                  <p:childTnLst>
                                    <p:animScale>
                                      <p:cBhvr>
                                        <p:cTn id="30" dur="500" fill="hold"/>
                                        <p:tgtEl>
                                          <p:spTgt spid="18"/>
                                        </p:tgtEl>
                                      </p:cBhvr>
                                      <p:by x="150000" y="150000"/>
                                    </p:animScale>
                                  </p:childTnLst>
                                </p:cTn>
                              </p:par>
                            </p:childTnLst>
                          </p:cTn>
                        </p:par>
                        <p:par>
                          <p:cTn id="31" fill="hold">
                            <p:stCondLst>
                              <p:cond delay="4000"/>
                            </p:stCondLst>
                            <p:childTnLst>
                              <p:par>
                                <p:cTn id="32" presetID="53" presetClass="entr" presetSubtype="16" fill="hold" grpId="1" nodeType="after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p:cTn id="34" dur="500" fill="hold"/>
                                        <p:tgtEl>
                                          <p:spTgt spid="30"/>
                                        </p:tgtEl>
                                        <p:attrNameLst>
                                          <p:attrName>ppt_w</p:attrName>
                                        </p:attrNameLst>
                                      </p:cBhvr>
                                      <p:tavLst>
                                        <p:tav tm="0">
                                          <p:val>
                                            <p:fltVal val="0"/>
                                          </p:val>
                                        </p:tav>
                                        <p:tav tm="100000">
                                          <p:val>
                                            <p:strVal val="#ppt_w"/>
                                          </p:val>
                                        </p:tav>
                                      </p:tavLst>
                                    </p:anim>
                                    <p:anim calcmode="lin" valueType="num">
                                      <p:cBhvr>
                                        <p:cTn id="35" dur="500" fill="hold"/>
                                        <p:tgtEl>
                                          <p:spTgt spid="30"/>
                                        </p:tgtEl>
                                        <p:attrNameLst>
                                          <p:attrName>ppt_h</p:attrName>
                                        </p:attrNameLst>
                                      </p:cBhvr>
                                      <p:tavLst>
                                        <p:tav tm="0">
                                          <p:val>
                                            <p:fltVal val="0"/>
                                          </p:val>
                                        </p:tav>
                                        <p:tav tm="100000">
                                          <p:val>
                                            <p:strVal val="#ppt_h"/>
                                          </p:val>
                                        </p:tav>
                                      </p:tavLst>
                                    </p:anim>
                                    <p:animEffect transition="in" filter="fade">
                                      <p:cBhvr>
                                        <p:cTn id="36" dur="500"/>
                                        <p:tgtEl>
                                          <p:spTgt spid="30"/>
                                        </p:tgtEl>
                                      </p:cBhvr>
                                    </p:animEffect>
                                  </p:childTnLst>
                                </p:cTn>
                              </p:par>
                            </p:childTnLst>
                          </p:cTn>
                        </p:par>
                        <p:par>
                          <p:cTn id="37" fill="hold">
                            <p:stCondLst>
                              <p:cond delay="4500"/>
                            </p:stCondLst>
                            <p:childTnLst>
                              <p:par>
                                <p:cTn id="38" presetID="6" presetClass="emph" presetSubtype="0" fill="hold" grpId="0" nodeType="afterEffect">
                                  <p:stCondLst>
                                    <p:cond delay="0"/>
                                  </p:stCondLst>
                                  <p:childTnLst>
                                    <p:animScale>
                                      <p:cBhvr>
                                        <p:cTn id="39" dur="500" fill="hold"/>
                                        <p:tgtEl>
                                          <p:spTgt spid="30"/>
                                        </p:tgtEl>
                                      </p:cBhvr>
                                      <p:by x="150000" y="150000"/>
                                    </p:animScale>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6" presetClass="emph" presetSubtype="0" fill="hold" grpId="1" nodeType="afterEffect">
                                  <p:stCondLst>
                                    <p:cond delay="0"/>
                                  </p:stCondLst>
                                  <p:childTnLst>
                                    <p:animScale>
                                      <p:cBhvr>
                                        <p:cTn id="48" dur="500" fill="hold"/>
                                        <p:tgtEl>
                                          <p:spTgt spid="25"/>
                                        </p:tgtEl>
                                      </p:cBhvr>
                                      <p:by x="150000" y="150000"/>
                                    </p:animScale>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p:cTn id="52" dur="500" fill="hold"/>
                                        <p:tgtEl>
                                          <p:spTgt spid="16"/>
                                        </p:tgtEl>
                                        <p:attrNameLst>
                                          <p:attrName>ppt_w</p:attrName>
                                        </p:attrNameLst>
                                      </p:cBhvr>
                                      <p:tavLst>
                                        <p:tav tm="0">
                                          <p:val>
                                            <p:fltVal val="0"/>
                                          </p:val>
                                        </p:tav>
                                        <p:tav tm="100000">
                                          <p:val>
                                            <p:strVal val="#ppt_w"/>
                                          </p:val>
                                        </p:tav>
                                      </p:tavLst>
                                    </p:anim>
                                    <p:anim calcmode="lin" valueType="num">
                                      <p:cBhvr>
                                        <p:cTn id="53" dur="500" fill="hold"/>
                                        <p:tgtEl>
                                          <p:spTgt spid="16"/>
                                        </p:tgtEl>
                                        <p:attrNameLst>
                                          <p:attrName>ppt_h</p:attrName>
                                        </p:attrNameLst>
                                      </p:cBhvr>
                                      <p:tavLst>
                                        <p:tav tm="0">
                                          <p:val>
                                            <p:fltVal val="0"/>
                                          </p:val>
                                        </p:tav>
                                        <p:tav tm="100000">
                                          <p:val>
                                            <p:strVal val="#ppt_h"/>
                                          </p:val>
                                        </p:tav>
                                      </p:tavLst>
                                    </p:anim>
                                    <p:animEffect transition="in" filter="fade">
                                      <p:cBhvr>
                                        <p:cTn id="54" dur="500"/>
                                        <p:tgtEl>
                                          <p:spTgt spid="16"/>
                                        </p:tgtEl>
                                      </p:cBhvr>
                                    </p:animEffect>
                                  </p:childTnLst>
                                </p:cTn>
                              </p:par>
                            </p:childTnLst>
                          </p:cTn>
                        </p:par>
                        <p:par>
                          <p:cTn id="55" fill="hold">
                            <p:stCondLst>
                              <p:cond delay="6500"/>
                            </p:stCondLst>
                            <p:childTnLst>
                              <p:par>
                                <p:cTn id="56" presetID="6" presetClass="emph" presetSubtype="0" fill="hold" grpId="1" nodeType="afterEffect">
                                  <p:stCondLst>
                                    <p:cond delay="0"/>
                                  </p:stCondLst>
                                  <p:childTnLst>
                                    <p:animScale>
                                      <p:cBhvr>
                                        <p:cTn id="57" dur="500" fill="hold"/>
                                        <p:tgtEl>
                                          <p:spTgt spid="16"/>
                                        </p:tgtEl>
                                      </p:cBhvr>
                                      <p:by x="150000" y="150000"/>
                                    </p:animScale>
                                  </p:childTnLst>
                                </p:cTn>
                              </p:par>
                            </p:childTnLst>
                          </p:cTn>
                        </p:par>
                        <p:par>
                          <p:cTn id="58" fill="hold">
                            <p:stCondLst>
                              <p:cond delay="7000"/>
                            </p:stCondLst>
                            <p:childTnLst>
                              <p:par>
                                <p:cTn id="59" presetID="1" presetClass="entr" presetSubtype="0" fill="hold" grpId="0" nodeType="afterEffect">
                                  <p:stCondLst>
                                    <p:cond delay="2000"/>
                                  </p:stCondLst>
                                  <p:childTnLst>
                                    <p:set>
                                      <p:cBhvr>
                                        <p:cTn id="60" dur="1" fill="hold">
                                          <p:stCondLst>
                                            <p:cond delay="0"/>
                                          </p:stCondLst>
                                        </p:cTn>
                                        <p:tgtEl>
                                          <p:spTgt spid="8"/>
                                        </p:tgtEl>
                                        <p:attrNameLst>
                                          <p:attrName>style.visibility</p:attrName>
                                        </p:attrNameLst>
                                      </p:cBhvr>
                                      <p:to>
                                        <p:strVal val="visible"/>
                                      </p:to>
                                    </p:set>
                                  </p:childTnLst>
                                </p:cTn>
                              </p:par>
                              <p:par>
                                <p:cTn id="61" presetID="1" presetClass="entr" presetSubtype="0" fill="hold" nodeType="withEffect">
                                  <p:stCondLst>
                                    <p:cond delay="2000"/>
                                  </p:stCondLst>
                                  <p:childTnLst>
                                    <p:set>
                                      <p:cBhvr>
                                        <p:cTn id="6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7" grpId="0"/>
      <p:bldP spid="17" grpId="3"/>
      <p:bldP spid="18" grpId="0"/>
      <p:bldP spid="18" grpId="1"/>
      <p:bldP spid="25" grpId="0"/>
      <p:bldP spid="25" grpId="1"/>
      <p:bldP spid="28" grpId="1"/>
      <p:bldP spid="28" grpId="3"/>
      <p:bldP spid="30" grpId="0"/>
      <p:bldP spid="30" grpId="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AutoShape 4" descr="data:image/jpeg;base64,/9j/4AAQSkZJRgABAQAAAQABAAD/2wCEAAkGBxQSDxMQEhQWDxQUFhgWFhUVFhYXFRUWFRIYFhcRGhQbHCggGBolGxUWITEhMSorOi8uFyA/ODMtNygwLisBCgoKDg0OGxAQGywkICYsLCwsLCwsLC0sLSwsLCwsLDcsLC4sLCwtLCwsLCwsLCwsLCwsLCwsLCwsNywsLCwsLP/AABEIAHgAyAMBEQACEQEDEQH/xAAcAAEAAgIDAQAAAAAAAAAAAAAABgcBBQIDBAj/xAA/EAACAgECAwUEBgcHBQAAAAABAgADEQQSBQYhEyIxQVEHYXGRFDJCUqGxIzNygZLB0RU1Q2Ky4fAWJHOi8f/EABoBAQADAQEBAAAAAAAAAAAAAAADBAUGAgH/xAAvEQEAAgECBAMHBAMBAAAAAAAAAQIDBBEFEiExQVFhExQiMjNxgSORsfAGFeFS/9oADAMBAAIRAxEAPwC8YCAgICAgICAgICAgICAgICAgICAgICAgICAgICAgICAgICAgICAgICAgICAgICAgICAgICAgICAgICAgICAgICAgICAgQ72g81PolrWrG9sk5APdHT8z+Ekx05u7R0Gkrn3m3ZENF7Q9da4rRUZicABBJZxViOq/bh2nrG9t1pcJW4VDt2D2Hqdq4C/5ff8AGV528GHlmnN8EdHunxGQEBAQEBAQEBAQEBAQEBAQEBAQEDECueb+TdVrNS1uUVfBQW8h4eXx+cnpkisNjS63DhxxXrv4t3yTyguiUu+Htbz8lHoD6zxfJzK2t1s5p2r2SvEjUGYCAgICAgICAgICAgICAgICAgIGMwIdzRz7Vps11Yus/wDUf1MlpjmWjpuHXy/FbpCuuIc76y5uljIPup0/KTRjrDXx6HDTw/drf7T1Wd2+zP7565ap/ZY+20Nlw/njWUnrYXHo/X855nHWUGTQ4b+G32WHyz7QadQRXbih/XPdP9JDbFMdmTqeHXx9adYTMGRM1mAgICBgmBjePUQG8eog3Y3j1EG7lmfBjd759NpN3vh92k3Q+OUDEDh2wwSDuwMnHU/IQMV3ghT4bgCA3Ruoz9U9QfdAV3g58Vw23vDGSPTPiPfA6bdeosakZe1a+12DxZSWUYJwMkqR4wIH7QOc9ta0UEozrlycqyg/YIPUH1k2Om/WWvw7Rxb9S/4Qrljli3XWEjoo6sx8AD/8Pyk17xVpanVUwV691h8J0vC9OMBq7G8y/Xr8PCQTN5ZWW2syT2mI9G4/tnh+MbqcemB/SeeWyv7DU+UtPxbR8L1AxurrY9AU6dT7vCeom8LGK2sx+EzHqr/mnlW3ROG+sh+q4/50+EmreLNXTaumePVMfZtzcXxpLjk/4bH/AE/0kWWm3WGdxHRxH6lPysiQscgICBoee/7s1Xl+iMn031a/dFn+nL5yFrfeb+IzodoYe8s9q33m/iMbQc0rL9jfBEta3WWt2jVMErQknY2Mm0g+fgB6YMzOIZZrtSvRo6PHExzSt2ZS+pbnnRmnX2AWM4sAsBJHiehXu4HTA+cy89eXJtu7rhWaM2lrO0Rt0/u7Q7z95v4jId2lyx5QnvsiYm3VZJPcq8ST9qyXNH3n8Od/yGI5Mf3t/ELMl5yzrvXKMB4kED5QIFyryg+mLEU11FtK9TFNoLOatMADjx7yW9ff74HrPLVht4fY1ak6ailCx2k1urp2m0+XdBGR4wPVquB2t/ho3/dvaN7ZUAlSrmvBDeB9CpwRA5cyaYpbqdX0QDRdlXbnDJYz2ZwR1X6yHI9PdPsRvOz3ixzktFYUlwjhbai6ikDPfHQ4O0YPoAB1Pl4Szty1h0VqeyxVm0dKzvO/XwldXLnLLaXV3OCTWUAXv4XG1Bjs8dWDI5yThd42jvNK0zvLnsuScl5tKmOKj9PZ+1Ltezrcfyw7K+DXMAy1MwPgQI5ofJzUidpl6+HcGuW6tjUwAYZ6H1nmbRs8Xy05Z6wvjiGgS+g1WDKsPkcdDKkTtLlqZJx35qqE4lpX0WrK9Qa26EemfES3E80Oqx3rmx7+a+OA8Q+kaau7zZRn4jofxlS0bTs5bPj9nkmrYT4iICBoOfP7s1X/AIjJ9N9Wv3Q5/py+cROhYjecB4SlysxZEFfVjdYakckd2lHAJUjBJOPSQZclq/8AFnFjpPWVheyxKa7tQ9Pa1VOEUi162rZ0LANU47zr1PewB1Hj5Z+sm1qxFu/97r2GK1nosxmABJ6AeJPhM1aiN52hU/tK01NV1NdSBSVexmB+tvcdCPj1zKGr25odZ/j1bRivMz037eqISq3099kP67VfsVf6rJb0fe34c7/kX08f3t/ELNl9yzi7YBJ8hmBEtJzUG0D6yntNTvs21hgqDv42Bc4GwAqT19fPpA9ul5kGNKjqWe+mmwsuAubWVD0Jz4tn4QPVRxwPp7NQlbbVyV3EIHUHG4Meg8DAhHPvM7W6LRtUu2rWJY7K2N6hAhXqDjxY5kmL5l/hsb54Rn2Xa1E1VdjgncAARjulmVAxH7VijHv90ky2+GF3iGffBXzstnTcwB9bZo+zZSgfFhK7WNa0swAzkdNQn4yuxFEcV/XWftGXq9nYU+WEp4P7QbdNQtCVqVUdCfGRziiZ3UsvD6Zb80y3nAfaJffqa6SiKHbBPuni2KIjdWzcNx46TaJnos3EgYiova/pguqrceLJk/PH8pZwz0dBwq2+KY9Uq9lN5bQYP2XIHwwP95Hlj4lHilds2/omkiZpAQNVzQtZ0V4tUuhQ7lUkM3ooIGRk4GZ6paa25oebVi0bSrKnhHCTa9R02sBDoiFVudbN6g5DBcAAnBzjHT1lr3/N5oPdMbacC5Q4ZqV3ppdRtFwQGwWAnFQsJIbBVMttPvWfPfs3m+xpqR2cNBxLRdqospvBrsxp6sO6FNxSq1l25VCUZgDkL0JwTIp1F5j7vcYaw31vGauIVvp7NPqQoRntUKyndW6r2QOBvzuyMdCFMrXpF42lc02ovp7+0ptvHnG7Q63hegpvat9LqyihB2q9pYu9hnssDqNo8/DrIfdcf9lo/wC81fnH7Q4fReFeIo1pAKhj2V+F3MVGenqD8J991xn+81nnH7QkPIyaZbr101N1WFQO9ocKWD2AIu4DPQbsjyYSTHirTsqavX5tVERlnt6eaZCSKTDLkEHwPT5wNTdy7U2m+jZsVNysNrncuzG0KfIAAAD0EDpfgun+kaddzLZp6l2IHODVWyhSw+1hgIHbRwWhtO9de5a7CGyCwKlX3Ltz9XDDp0gRn2gcvVpw+rZuP0YFUJYnu2Y3lvU90dZJi+ZocMty54Qn2bChNUi3Hao2qmTgFy67FPrl1T94Eky1+GF/iOCIwRtHy/wuKrgtSahtSA3aNvz1OP0i1K3T4UV/j6yuwIfP/Ff11nxMvV7Oxx/LCbcB5K01+nS19R2TMOq93p8zIbZJidtmdn1uXHeaxXdu+Fck6Wi9Ll1QJQ5wdnX3eM8zkmY22Vsuuy3pNZp3WDIWQqH2vaoNqq0HiiYPzz/OWcMdHQcKptimfOUs9lNBXQZP2nJHwwP95Hln4lHilt823omciZpAQPDxu9q9LdYo3slbsq4Y7iqkhcL16np0gQHRcyatzt+hh3IpXssaisBmrsstY2sMYXaqj1PmMwO//qZzeqtpCaioY27NR3V7fsyCpXOdoLD90Do03NLbwz6MV22VAnu3B+6iHsskZfL2kADw7Nt3lgPdZxa91q2adMm7UJZuW/C16fIW0eBy3TA893Q9DA4cO5mewVj6BbW7IrEHtMdSVtQEgd5G2nBxuBOD0gcV5sbAzo3LdQ23titTiwINOxCnLEbjuHQACBuuTuL2XvaLKDp9qVkZW0Ft+4kd8Y6YA6fIQJTA69QCUYDxwcfHECv9JwO6vhNunNDOzNVivIZhmioPYu5wCQ4c9T4gwN5wnhTjVaS6xDmrQCosTkraWr3JnPUkKevugeJ+Gas6bRKu4MhftAX6hjYCjk56gLv/AIvCBnX8Ast4hY5Q9nYlqF893b2NHZjbnw3izy9Z9idpSYr+zvFvJSujru013fQ02JfW5Q/Z2WKxx16jKyxEb1lu48U5cE9OkzE7enTdd3LFll+ru1m9jTYgCruXYo2phCMbiysLT5AB/Pd3a8xtOzDzYrYr8sqi4jpHNzkKSMy5E9HV0tWKx1dB0lv3Wn3eHrmr5vTw7S2C6slTjcM/OfJmNnm9o5Z2lfvEeIpp6DbYcBR4epx0USnEbzs5THjtkvywoXXah9bqy3VmsboB7z4CXIiK1dTStcOPbwhfPA9AKNPXSPsqAfj5/jKdp3ndy2fJ7TJNnvnxEQEBAQEDBUePp4e6BmAgICAgICAgICBAPaPyibx9JpHfUd9fvAfaEmx5NuktXh+s5P079vBX/LfMl2hs7vVftIfAiTWpFoa2o01M9eq2OD846S8DvCpvNWA/OVppaGFl0WbHPm3P0/T4z2lWPXck87SrezyeUtLxfnLSUA94Wt5KoH5z1GO0rOLQ5sk+Sq+aOaLdc4z3UGdqDwH/AD1litIq3NNpaYK9O/mnHs35RNWNVcO8R3F9P8x/lIsl9+kMziGs5v06flYkhZBAQEBAQEBAQEBAQEBAQEBAQECIc08jU6rLpiq31+yx9/offJKZJhoabX3xfDbrCuuI8h6yo9ENg9U6/lJ4yVlr49fhv47Nf/YOs8Oys+Rnrmqm94w/+obHhvIOstPVOzHq/T8+s8zlrCHJr8NPHdYXLPIVOmw9mLrOniO6D8POQWyzLJ1PEb5OlekJjI2cQEBAQEBAQEBAQEBAQEBAQEBAQEBAQEBAQEBAQEBAQEBAQEBAQEBAQEBAQEBAQEBAQEBAQEBAQEBAQEBAQEBAQEBAQEBAQEBAQEBAQE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 name="AutoShape 6" descr="data:image/jpeg;base64,/9j/4AAQSkZJRgABAQAAAQABAAD/2wCEAAkGBxQSDxMQEhQWDxQUFhgWFhUVFhYXFRUWFRIYFhcRGhQbHCggGBolGxUWITEhMSorOi8uFyA/ODMtNygwLisBCgoKDg0OGxAQGywkICYsLCwsLCwsLC0sLSwsLCwsLDcsLC4sLCwtLCwsLCwsLCwsLCwsLCwsLCwsNywsLCwsLP/AABEIAHgAyAMBEQACEQEDEQH/xAAcAAEAAgIDAQAAAAAAAAAAAAAABgcBBQIDBAj/xAA/EAACAgECAwUEBgcHBQAAAAABAgADEQQSBQYhEyIxQVEHYXGRFDJCUqGxIzNygZLB0RU1Q2Ky4fAWJHOi8f/EABoBAQADAQEBAAAAAAAAAAAAAAADBAUGAgH/xAAvEQEAAgECBAMHBAMBAAAAAAAAAQIDBBEFEiExQVFhExQiMjNxgSORsfAGFeFS/9oADAMBAAIRAxEAPwC8YCAgICAgICAgICAgICAgICAgICAgICAgICAgICAgICAgICAgICAgICAgICAgICAgICAgICAgICAgICAgICAgICAgICAgQ72g81PolrWrG9sk5APdHT8z+Ekx05u7R0Gkrn3m3ZENF7Q9da4rRUZicABBJZxViOq/bh2nrG9t1pcJW4VDt2D2Hqdq4C/5ff8AGV528GHlmnN8EdHunxGQEBAQEBAQEBAQEBAQEBAQEBAQEDECueb+TdVrNS1uUVfBQW8h4eXx+cnpkisNjS63DhxxXrv4t3yTyguiUu+Htbz8lHoD6zxfJzK2t1s5p2r2SvEjUGYCAgICAgICAgICAgICAgICAgIGMwIdzRz7Vps11Yus/wDUf1MlpjmWjpuHXy/FbpCuuIc76y5uljIPup0/KTRjrDXx6HDTw/drf7T1Wd2+zP7565ap/ZY+20Nlw/njWUnrYXHo/X855nHWUGTQ4b+G32WHyz7QadQRXbih/XPdP9JDbFMdmTqeHXx9adYTMGRM1mAgICBgmBjePUQG8eog3Y3j1EG7lmfBjd759NpN3vh92k3Q+OUDEDh2wwSDuwMnHU/IQMV3ghT4bgCA3Ruoz9U9QfdAV3g58Vw23vDGSPTPiPfA6bdeosakZe1a+12DxZSWUYJwMkqR4wIH7QOc9ta0UEozrlycqyg/YIPUH1k2Om/WWvw7Rxb9S/4Qrljli3XWEjoo6sx8AD/8Pyk17xVpanVUwV691h8J0vC9OMBq7G8y/Xr8PCQTN5ZWW2syT2mI9G4/tnh+MbqcemB/SeeWyv7DU+UtPxbR8L1AxurrY9AU6dT7vCeom8LGK2sx+EzHqr/mnlW3ROG+sh+q4/50+EmreLNXTaumePVMfZtzcXxpLjk/4bH/AE/0kWWm3WGdxHRxH6lPysiQscgICBoee/7s1Xl+iMn031a/dFn+nL5yFrfeb+IzodoYe8s9q33m/iMbQc0rL9jfBEta3WWt2jVMErQknY2Mm0g+fgB6YMzOIZZrtSvRo6PHExzSt2ZS+pbnnRmnX2AWM4sAsBJHiehXu4HTA+cy89eXJtu7rhWaM2lrO0Rt0/u7Q7z95v4jId2lyx5QnvsiYm3VZJPcq8ST9qyXNH3n8Od/yGI5Mf3t/ELMl5yzrvXKMB4kED5QIFyryg+mLEU11FtK9TFNoLOatMADjx7yW9ff74HrPLVht4fY1ak6ailCx2k1urp2m0+XdBGR4wPVquB2t/ho3/dvaN7ZUAlSrmvBDeB9CpwRA5cyaYpbqdX0QDRdlXbnDJYz2ZwR1X6yHI9PdPsRvOz3ixzktFYUlwjhbai6ikDPfHQ4O0YPoAB1Pl4Szty1h0VqeyxVm0dKzvO/XwldXLnLLaXV3OCTWUAXv4XG1Bjs8dWDI5yThd42jvNK0zvLnsuScl5tKmOKj9PZ+1Ltezrcfyw7K+DXMAy1MwPgQI5ofJzUidpl6+HcGuW6tjUwAYZ6H1nmbRs8Xy05Z6wvjiGgS+g1WDKsPkcdDKkTtLlqZJx35qqE4lpX0WrK9Qa26EemfES3E80Oqx3rmx7+a+OA8Q+kaau7zZRn4jofxlS0bTs5bPj9nkmrYT4iICBoOfP7s1X/AIjJ9N9Wv3Q5/py+cROhYjecB4SlysxZEFfVjdYakckd2lHAJUjBJOPSQZclq/8AFnFjpPWVheyxKa7tQ9Pa1VOEUi162rZ0LANU47zr1PewB1Hj5Z+sm1qxFu/97r2GK1nosxmABJ6AeJPhM1aiN52hU/tK01NV1NdSBSVexmB+tvcdCPj1zKGr25odZ/j1bRivMz037eqISq3099kP67VfsVf6rJb0fe34c7/kX08f3t/ELNl9yzi7YBJ8hmBEtJzUG0D6yntNTvs21hgqDv42Bc4GwAqT19fPpA9ul5kGNKjqWe+mmwsuAubWVD0Jz4tn4QPVRxwPp7NQlbbVyV3EIHUHG4Meg8DAhHPvM7W6LRtUu2rWJY7K2N6hAhXqDjxY5kmL5l/hsb54Rn2Xa1E1VdjgncAARjulmVAxH7VijHv90ky2+GF3iGffBXzstnTcwB9bZo+zZSgfFhK7WNa0swAzkdNQn4yuxFEcV/XWftGXq9nYU+WEp4P7QbdNQtCVqVUdCfGRziiZ3UsvD6Zb80y3nAfaJffqa6SiKHbBPuni2KIjdWzcNx46TaJnos3EgYiova/pguqrceLJk/PH8pZwz0dBwq2+KY9Uq9lN5bQYP2XIHwwP95Hlj4lHilds2/omkiZpAQNVzQtZ0V4tUuhQ7lUkM3ooIGRk4GZ6paa25oebVi0bSrKnhHCTa9R02sBDoiFVudbN6g5DBcAAnBzjHT1lr3/N5oPdMbacC5Q4ZqV3ppdRtFwQGwWAnFQsJIbBVMttPvWfPfs3m+xpqR2cNBxLRdqospvBrsxp6sO6FNxSq1l25VCUZgDkL0JwTIp1F5j7vcYaw31vGauIVvp7NPqQoRntUKyndW6r2QOBvzuyMdCFMrXpF42lc02ovp7+0ptvHnG7Q63hegpvat9LqyihB2q9pYu9hnssDqNo8/DrIfdcf9lo/wC81fnH7Q4fReFeIo1pAKhj2V+F3MVGenqD8J991xn+81nnH7QkPIyaZbr101N1WFQO9ocKWD2AIu4DPQbsjyYSTHirTsqavX5tVERlnt6eaZCSKTDLkEHwPT5wNTdy7U2m+jZsVNysNrncuzG0KfIAAAD0EDpfgun+kaddzLZp6l2IHODVWyhSw+1hgIHbRwWhtO9de5a7CGyCwKlX3Ltz9XDDp0gRn2gcvVpw+rZuP0YFUJYnu2Y3lvU90dZJi+ZocMty54Qn2bChNUi3Hao2qmTgFy67FPrl1T94Eky1+GF/iOCIwRtHy/wuKrgtSahtSA3aNvz1OP0i1K3T4UV/j6yuwIfP/Ff11nxMvV7Oxx/LCbcB5K01+nS19R2TMOq93p8zIbZJidtmdn1uXHeaxXdu+Fck6Wi9Ll1QJQ5wdnX3eM8zkmY22Vsuuy3pNZp3WDIWQqH2vaoNqq0HiiYPzz/OWcMdHQcKptimfOUs9lNBXQZP2nJHwwP95Hln4lHilt823omciZpAQPDxu9q9LdYo3slbsq4Y7iqkhcL16np0gQHRcyatzt+hh3IpXssaisBmrsstY2sMYXaqj1PmMwO//qZzeqtpCaioY27NR3V7fsyCpXOdoLD90Do03NLbwz6MV22VAnu3B+6iHsskZfL2kADw7Nt3lgPdZxa91q2adMm7UJZuW/C16fIW0eBy3TA893Q9DA4cO5mewVj6BbW7IrEHtMdSVtQEgd5G2nBxuBOD0gcV5sbAzo3LdQ23titTiwINOxCnLEbjuHQACBuuTuL2XvaLKDp9qVkZW0Ft+4kd8Y6YA6fIQJTA69QCUYDxwcfHECv9JwO6vhNunNDOzNVivIZhmioPYu5wCQ4c9T4gwN5wnhTjVaS6xDmrQCosTkraWr3JnPUkKevugeJ+Gas6bRKu4MhftAX6hjYCjk56gLv/AIvCBnX8Ast4hY5Q9nYlqF893b2NHZjbnw3izy9Z9idpSYr+zvFvJSujru013fQ02JfW5Q/Z2WKxx16jKyxEb1lu48U5cE9OkzE7enTdd3LFll+ru1m9jTYgCruXYo2phCMbiysLT5AB/Pd3a8xtOzDzYrYr8sqi4jpHNzkKSMy5E9HV0tWKx1dB0lv3Wn3eHrmr5vTw7S2C6slTjcM/OfJmNnm9o5Z2lfvEeIpp6DbYcBR4epx0USnEbzs5THjtkvywoXXah9bqy3VmsboB7z4CXIiK1dTStcOPbwhfPA9AKNPXSPsqAfj5/jKdp3ndy2fJ7TJNnvnxEQEBAQEDBUePp4e6BmAgICAgICAgICBAPaPyibx9JpHfUd9fvAfaEmx5NuktXh+s5P079vBX/LfMl2hs7vVftIfAiTWpFoa2o01M9eq2OD846S8DvCpvNWA/OVppaGFl0WbHPm3P0/T4z2lWPXck87SrezyeUtLxfnLSUA94Wt5KoH5z1GO0rOLQ5sk+Sq+aOaLdc4z3UGdqDwH/AD1litIq3NNpaYK9O/mnHs35RNWNVcO8R3F9P8x/lIsl9+kMziGs5v06flYkhZBAQEBAQEBAQEBAQEBAQEBAQECIc08jU6rLpiq31+yx9/offJKZJhoabX3xfDbrCuuI8h6yo9ENg9U6/lJ4yVlr49fhv47Nf/YOs8Oys+Rnrmqm94w/+obHhvIOstPVOzHq/T8+s8zlrCHJr8NPHdYXLPIVOmw9mLrOniO6D8POQWyzLJ1PEb5OlekJjI2cQEBAQEBAQEBAQEBAQEBAQEBAQEBAQEBAQEBAQEBAQEBAQEBAQEBAQEBAQEBAQEBAQEBAQEBAQEBAQEBAQEBAQEBAQEBAQEBAQEBAQED/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 name="AutoShape 8" descr="data:image/jpeg;base64,/9j/4AAQSkZJRgABAQAAAQABAAD/2wCEAAkGBxQSDxMQEhQWDxQUFhgWFhUVFhYXFRUWFRIYFhcRGhQbHCggGBolGxUWITEhMSorOi8uFyA/ODMtNygwLisBCgoKDg0OGxAQGywkICYsLCwsLCwsLC0sLSwsLCwsLDcsLC4sLCwtLCwsLCwsLCwsLCwsLCwsLCwsNywsLCwsLP/AABEIAHgAyAMBEQACEQEDEQH/xAAcAAEAAgIDAQAAAAAAAAAAAAAABgcBBQIDBAj/xAA/EAACAgECAwUEBgcHBQAAAAABAgADEQQSBQYhEyIxQVEHYXGRFDJCUqGxIzNygZLB0RU1Q2Ky4fAWJHOi8f/EABoBAQADAQEBAAAAAAAAAAAAAAADBAUGAgH/xAAvEQEAAgECBAMHBAMBAAAAAAAAAQIDBBEFEiExQVFhExQiMjNxgSORsfAGFeFS/9oADAMBAAIRAxEAPwC8YCAgICAgICAgICAgICAgICAgICAgICAgICAgICAgICAgICAgICAgICAgICAgICAgICAgICAgICAgICAgICAgICAgICAgQ72g81PolrWrG9sk5APdHT8z+Ekx05u7R0Gkrn3m3ZENF7Q9da4rRUZicABBJZxViOq/bh2nrG9t1pcJW4VDt2D2Hqdq4C/5ff8AGV528GHlmnN8EdHunxGQEBAQEBAQEBAQEBAQEBAQEBAQEDECueb+TdVrNS1uUVfBQW8h4eXx+cnpkisNjS63DhxxXrv4t3yTyguiUu+Htbz8lHoD6zxfJzK2t1s5p2r2SvEjUGYCAgICAgICAgICAgICAgICAgIGMwIdzRz7Vps11Yus/wDUf1MlpjmWjpuHXy/FbpCuuIc76y5uljIPup0/KTRjrDXx6HDTw/drf7T1Wd2+zP7565ap/ZY+20Nlw/njWUnrYXHo/X855nHWUGTQ4b+G32WHyz7QadQRXbih/XPdP9JDbFMdmTqeHXx9adYTMGRM1mAgICBgmBjePUQG8eog3Y3j1EG7lmfBjd759NpN3vh92k3Q+OUDEDh2wwSDuwMnHU/IQMV3ghT4bgCA3Ruoz9U9QfdAV3g58Vw23vDGSPTPiPfA6bdeosakZe1a+12DxZSWUYJwMkqR4wIH7QOc9ta0UEozrlycqyg/YIPUH1k2Om/WWvw7Rxb9S/4Qrljli3XWEjoo6sx8AD/8Pyk17xVpanVUwV691h8J0vC9OMBq7G8y/Xr8PCQTN5ZWW2syT2mI9G4/tnh+MbqcemB/SeeWyv7DU+UtPxbR8L1AxurrY9AU6dT7vCeom8LGK2sx+EzHqr/mnlW3ROG+sh+q4/50+EmreLNXTaumePVMfZtzcXxpLjk/4bH/AE/0kWWm3WGdxHRxH6lPysiQscgICBoee/7s1Xl+iMn031a/dFn+nL5yFrfeb+IzodoYe8s9q33m/iMbQc0rL9jfBEta3WWt2jVMErQknY2Mm0g+fgB6YMzOIZZrtSvRo6PHExzSt2ZS+pbnnRmnX2AWM4sAsBJHiehXu4HTA+cy89eXJtu7rhWaM2lrO0Rt0/u7Q7z95v4jId2lyx5QnvsiYm3VZJPcq8ST9qyXNH3n8Od/yGI5Mf3t/ELMl5yzrvXKMB4kED5QIFyryg+mLEU11FtK9TFNoLOatMADjx7yW9ff74HrPLVht4fY1ak6ailCx2k1urp2m0+XdBGR4wPVquB2t/ho3/dvaN7ZUAlSrmvBDeB9CpwRA5cyaYpbqdX0QDRdlXbnDJYz2ZwR1X6yHI9PdPsRvOz3ixzktFYUlwjhbai6ikDPfHQ4O0YPoAB1Pl4Szty1h0VqeyxVm0dKzvO/XwldXLnLLaXV3OCTWUAXv4XG1Bjs8dWDI5yThd42jvNK0zvLnsuScl5tKmOKj9PZ+1Ltezrcfyw7K+DXMAy1MwPgQI5ofJzUidpl6+HcGuW6tjUwAYZ6H1nmbRs8Xy05Z6wvjiGgS+g1WDKsPkcdDKkTtLlqZJx35qqE4lpX0WrK9Qa26EemfES3E80Oqx3rmx7+a+OA8Q+kaau7zZRn4jofxlS0bTs5bPj9nkmrYT4iICBoOfP7s1X/AIjJ9N9Wv3Q5/py+cROhYjecB4SlysxZEFfVjdYakckd2lHAJUjBJOPSQZclq/8AFnFjpPWVheyxKa7tQ9Pa1VOEUi162rZ0LANU47zr1PewB1Hj5Z+sm1qxFu/97r2GK1nosxmABJ6AeJPhM1aiN52hU/tK01NV1NdSBSVexmB+tvcdCPj1zKGr25odZ/j1bRivMz037eqISq3099kP67VfsVf6rJb0fe34c7/kX08f3t/ELNl9yzi7YBJ8hmBEtJzUG0D6yntNTvs21hgqDv42Bc4GwAqT19fPpA9ul5kGNKjqWe+mmwsuAubWVD0Jz4tn4QPVRxwPp7NQlbbVyV3EIHUHG4Meg8DAhHPvM7W6LRtUu2rWJY7K2N6hAhXqDjxY5kmL5l/hsb54Rn2Xa1E1VdjgncAARjulmVAxH7VijHv90ky2+GF3iGffBXzstnTcwB9bZo+zZSgfFhK7WNa0swAzkdNQn4yuxFEcV/XWftGXq9nYU+WEp4P7QbdNQtCVqVUdCfGRziiZ3UsvD6Zb80y3nAfaJffqa6SiKHbBPuni2KIjdWzcNx46TaJnos3EgYiova/pguqrceLJk/PH8pZwz0dBwq2+KY9Uq9lN5bQYP2XIHwwP95Hlj4lHilds2/omkiZpAQNVzQtZ0V4tUuhQ7lUkM3ooIGRk4GZ6paa25oebVi0bSrKnhHCTa9R02sBDoiFVudbN6g5DBcAAnBzjHT1lr3/N5oPdMbacC5Q4ZqV3ppdRtFwQGwWAnFQsJIbBVMttPvWfPfs3m+xpqR2cNBxLRdqospvBrsxp6sO6FNxSq1l25VCUZgDkL0JwTIp1F5j7vcYaw31vGauIVvp7NPqQoRntUKyndW6r2QOBvzuyMdCFMrXpF42lc02ovp7+0ptvHnG7Q63hegpvat9LqyihB2q9pYu9hnssDqNo8/DrIfdcf9lo/wC81fnH7Q4fReFeIo1pAKhj2V+F3MVGenqD8J991xn+81nnH7QkPIyaZbr101N1WFQO9ocKWD2AIu4DPQbsjyYSTHirTsqavX5tVERlnt6eaZCSKTDLkEHwPT5wNTdy7U2m+jZsVNysNrncuzG0KfIAAAD0EDpfgun+kaddzLZp6l2IHODVWyhSw+1hgIHbRwWhtO9de5a7CGyCwKlX3Ltz9XDDp0gRn2gcvVpw+rZuP0YFUJYnu2Y3lvU90dZJi+ZocMty54Qn2bChNUi3Hao2qmTgFy67FPrl1T94Eky1+GF/iOCIwRtHy/wuKrgtSahtSA3aNvz1OP0i1K3T4UV/j6yuwIfP/Ff11nxMvV7Oxx/LCbcB5K01+nS19R2TMOq93p8zIbZJidtmdn1uXHeaxXdu+Fck6Wi9Ll1QJQ5wdnX3eM8zkmY22Vsuuy3pNZp3WDIWQqH2vaoNqq0HiiYPzz/OWcMdHQcKptimfOUs9lNBXQZP2nJHwwP95Hln4lHilt823omciZpAQPDxu9q9LdYo3slbsq4Y7iqkhcL16np0gQHRcyatzt+hh3IpXssaisBmrsstY2sMYXaqj1PmMwO//qZzeqtpCaioY27NR3V7fsyCpXOdoLD90Do03NLbwz6MV22VAnu3B+6iHsskZfL2kADw7Nt3lgPdZxa91q2adMm7UJZuW/C16fIW0eBy3TA893Q9DA4cO5mewVj6BbW7IrEHtMdSVtQEgd5G2nBxuBOD0gcV5sbAzo3LdQ23titTiwINOxCnLEbjuHQACBuuTuL2XvaLKDp9qVkZW0Ft+4kd8Y6YA6fIQJTA69QCUYDxwcfHECv9JwO6vhNunNDOzNVivIZhmioPYu5wCQ4c9T4gwN5wnhTjVaS6xDmrQCosTkraWr3JnPUkKevugeJ+Gas6bRKu4MhftAX6hjYCjk56gLv/AIvCBnX8Ast4hY5Q9nYlqF893b2NHZjbnw3izy9Z9idpSYr+zvFvJSujru013fQ02JfW5Q/Z2WKxx16jKyxEb1lu48U5cE9OkzE7enTdd3LFll+ru1m9jTYgCruXYo2phCMbiysLT5AB/Pd3a8xtOzDzYrYr8sqi4jpHNzkKSMy5E9HV0tWKx1dB0lv3Wn3eHrmr5vTw7S2C6slTjcM/OfJmNnm9o5Z2lfvEeIpp6DbYcBR4epx0USnEbzs5THjtkvywoXXah9bqy3VmsboB7z4CXIiK1dTStcOPbwhfPA9AKNPXSPsqAfj5/jKdp3ndy2fJ7TJNnvnxEQEBAQEDBUePp4e6BmAgICAgICAgICBAPaPyibx9JpHfUd9fvAfaEmx5NuktXh+s5P079vBX/LfMl2hs7vVftIfAiTWpFoa2o01M9eq2OD846S8DvCpvNWA/OVppaGFl0WbHPm3P0/T4z2lWPXck87SrezyeUtLxfnLSUA94Wt5KoH5z1GO0rOLQ5sk+Sq+aOaLdc4z3UGdqDwH/AD1litIq3NNpaYK9O/mnHs35RNWNVcO8R3F9P8x/lIsl9+kMziGs5v06flYkhZBAQEBAQEBAQEBAQEBAQEBAQECIc08jU6rLpiq31+yx9/offJKZJhoabX3xfDbrCuuI8h6yo9ENg9U6/lJ4yVlr49fhv47Nf/YOs8Oys+Rnrmqm94w/+obHhvIOstPVOzHq/T8+s8zlrCHJr8NPHdYXLPIVOmw9mLrOniO6D8POQWyzLJ1PEb5OlekJjI2cQEBAQEBAQEBAQEBAQEBAQEBAQEBAQEBAQEBAQEBAQEBAQEBAQEBAQEBAQEBAQEBAQEBAQEBAQEBAQEBAQEBAQEBAQEBAQEBAQEBAQED/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 name="Rectangle 13"/>
          <p:cNvSpPr/>
          <p:nvPr/>
        </p:nvSpPr>
        <p:spPr>
          <a:xfrm>
            <a:off x="395536" y="1315175"/>
            <a:ext cx="8280920" cy="584775"/>
          </a:xfrm>
          <a:prstGeom prst="rect">
            <a:avLst/>
          </a:prstGeom>
        </p:spPr>
        <p:txBody>
          <a:bodyPr wrap="square">
            <a:spAutoFit/>
          </a:bodyPr>
          <a:lstStyle/>
          <a:p>
            <a:pPr lvl="0" algn="ctr"/>
            <a:r>
              <a:rPr lang="fr-FR" sz="3200" b="1" dirty="0">
                <a:solidFill>
                  <a:prstClr val="black"/>
                </a:solidFill>
                <a:latin typeface="Futura Std Condensed ExtBd" pitchFamily="34" charset="0"/>
              </a:rPr>
              <a:t>Est-ce que mon vote </a:t>
            </a:r>
            <a:r>
              <a:rPr lang="fr-FR" sz="3200" b="1" dirty="0">
                <a:solidFill>
                  <a:schemeClr val="accent6">
                    <a:lumMod val="75000"/>
                  </a:schemeClr>
                </a:solidFill>
                <a:latin typeface="Futura Std Condensed ExtBd" pitchFamily="34" charset="0"/>
              </a:rPr>
              <a:t>compte</a:t>
            </a:r>
            <a:r>
              <a:rPr lang="fr-FR" sz="3200" b="1" dirty="0">
                <a:solidFill>
                  <a:prstClr val="black"/>
                </a:solidFill>
                <a:latin typeface="Futura Std Condensed ExtBd" pitchFamily="34" charset="0"/>
              </a:rPr>
              <a:t> vraiment ?</a:t>
            </a:r>
          </a:p>
        </p:txBody>
      </p:sp>
      <p:grpSp>
        <p:nvGrpSpPr>
          <p:cNvPr id="31" name="Groupe 30">
            <a:extLst>
              <a:ext uri="{FF2B5EF4-FFF2-40B4-BE49-F238E27FC236}">
                <a16:creationId xmlns:a16="http://schemas.microsoft.com/office/drawing/2014/main" id="{FDA75ACF-10CD-4B56-8425-ACF466540F14}"/>
              </a:ext>
            </a:extLst>
          </p:cNvPr>
          <p:cNvGrpSpPr/>
          <p:nvPr/>
        </p:nvGrpSpPr>
        <p:grpSpPr>
          <a:xfrm>
            <a:off x="614721" y="-94451"/>
            <a:ext cx="8390977" cy="1348285"/>
            <a:chOff x="614721" y="-94451"/>
            <a:chExt cx="8390977" cy="1348285"/>
          </a:xfrm>
        </p:grpSpPr>
        <p:pic>
          <p:nvPicPr>
            <p:cNvPr id="32" name="Image 31">
              <a:extLst>
                <a:ext uri="{FF2B5EF4-FFF2-40B4-BE49-F238E27FC236}">
                  <a16:creationId xmlns:a16="http://schemas.microsoft.com/office/drawing/2014/main" id="{6353FC0B-6503-431F-B088-991B1BD88588}"/>
                </a:ext>
              </a:extLst>
            </p:cNvPr>
            <p:cNvPicPr/>
            <p:nvPr/>
          </p:nvPicPr>
          <p:blipFill>
            <a:blip r:embed="rId2" cstate="print"/>
            <a:srcRect/>
            <a:stretch>
              <a:fillRect/>
            </a:stretch>
          </p:blipFill>
          <p:spPr bwMode="auto">
            <a:xfrm>
              <a:off x="5567188" y="0"/>
              <a:ext cx="890463" cy="893294"/>
            </a:xfrm>
            <a:prstGeom prst="rect">
              <a:avLst/>
            </a:prstGeom>
            <a:noFill/>
          </p:spPr>
        </p:pic>
        <p:pic>
          <p:nvPicPr>
            <p:cNvPr id="35" name="Image 34">
              <a:extLst>
                <a:ext uri="{FF2B5EF4-FFF2-40B4-BE49-F238E27FC236}">
                  <a16:creationId xmlns:a16="http://schemas.microsoft.com/office/drawing/2014/main" id="{94895A7C-FACE-455F-8245-825F315325E7}"/>
                </a:ext>
              </a:extLst>
            </p:cNvPr>
            <p:cNvPicPr/>
            <p:nvPr/>
          </p:nvPicPr>
          <p:blipFill>
            <a:blip r:embed="rId3" cstate="print"/>
            <a:srcRect/>
            <a:stretch>
              <a:fillRect/>
            </a:stretch>
          </p:blipFill>
          <p:spPr bwMode="auto">
            <a:xfrm>
              <a:off x="6372200" y="33887"/>
              <a:ext cx="948467" cy="954665"/>
            </a:xfrm>
            <a:prstGeom prst="rect">
              <a:avLst/>
            </a:prstGeom>
            <a:noFill/>
          </p:spPr>
        </p:pic>
        <p:pic>
          <p:nvPicPr>
            <p:cNvPr id="36" name="Image 35">
              <a:extLst>
                <a:ext uri="{FF2B5EF4-FFF2-40B4-BE49-F238E27FC236}">
                  <a16:creationId xmlns:a16="http://schemas.microsoft.com/office/drawing/2014/main" id="{506D6491-32AF-431B-8440-131807B056B8}"/>
                </a:ext>
              </a:extLst>
            </p:cNvPr>
            <p:cNvPicPr/>
            <p:nvPr/>
          </p:nvPicPr>
          <p:blipFill>
            <a:blip r:embed="rId4" cstate="print"/>
            <a:srcRect/>
            <a:stretch>
              <a:fillRect/>
            </a:stretch>
          </p:blipFill>
          <p:spPr bwMode="auto">
            <a:xfrm>
              <a:off x="4499992" y="183245"/>
              <a:ext cx="1067196" cy="1070589"/>
            </a:xfrm>
            <a:prstGeom prst="rect">
              <a:avLst/>
            </a:prstGeom>
            <a:noFill/>
          </p:spPr>
        </p:pic>
        <p:pic>
          <p:nvPicPr>
            <p:cNvPr id="37" name="Image 36">
              <a:extLst>
                <a:ext uri="{FF2B5EF4-FFF2-40B4-BE49-F238E27FC236}">
                  <a16:creationId xmlns:a16="http://schemas.microsoft.com/office/drawing/2014/main" id="{E4EEF768-9F19-4C15-A1BC-89CA508C1253}"/>
                </a:ext>
              </a:extLst>
            </p:cNvPr>
            <p:cNvPicPr/>
            <p:nvPr/>
          </p:nvPicPr>
          <p:blipFill>
            <a:blip r:embed="rId5" cstate="print"/>
            <a:srcRect/>
            <a:stretch>
              <a:fillRect/>
            </a:stretch>
          </p:blipFill>
          <p:spPr bwMode="auto">
            <a:xfrm>
              <a:off x="3995936" y="33887"/>
              <a:ext cx="648474" cy="634171"/>
            </a:xfrm>
            <a:prstGeom prst="rect">
              <a:avLst/>
            </a:prstGeom>
            <a:noFill/>
          </p:spPr>
        </p:pic>
        <p:pic>
          <p:nvPicPr>
            <p:cNvPr id="38" name="Image 37">
              <a:extLst>
                <a:ext uri="{FF2B5EF4-FFF2-40B4-BE49-F238E27FC236}">
                  <a16:creationId xmlns:a16="http://schemas.microsoft.com/office/drawing/2014/main" id="{AF87F789-4AAE-49D3-9383-A8A7AFCCC6CC}"/>
                </a:ext>
              </a:extLst>
            </p:cNvPr>
            <p:cNvPicPr/>
            <p:nvPr/>
          </p:nvPicPr>
          <p:blipFill>
            <a:blip r:embed="rId6" cstate="print"/>
            <a:srcRect/>
            <a:stretch>
              <a:fillRect/>
            </a:stretch>
          </p:blipFill>
          <p:spPr bwMode="auto">
            <a:xfrm>
              <a:off x="3275856" y="268484"/>
              <a:ext cx="897260" cy="900113"/>
            </a:xfrm>
            <a:prstGeom prst="rect">
              <a:avLst/>
            </a:prstGeom>
            <a:noFill/>
          </p:spPr>
        </p:pic>
        <p:pic>
          <p:nvPicPr>
            <p:cNvPr id="39" name="Image 38">
              <a:extLst>
                <a:ext uri="{FF2B5EF4-FFF2-40B4-BE49-F238E27FC236}">
                  <a16:creationId xmlns:a16="http://schemas.microsoft.com/office/drawing/2014/main" id="{572FBF90-35AC-4294-A478-494DBA4895F6}"/>
                </a:ext>
              </a:extLst>
            </p:cNvPr>
            <p:cNvPicPr/>
            <p:nvPr/>
          </p:nvPicPr>
          <p:blipFill>
            <a:blip r:embed="rId7" cstate="print"/>
            <a:srcRect/>
            <a:stretch>
              <a:fillRect/>
            </a:stretch>
          </p:blipFill>
          <p:spPr bwMode="auto">
            <a:xfrm>
              <a:off x="7727782" y="-94451"/>
              <a:ext cx="1277916" cy="1288798"/>
            </a:xfrm>
            <a:prstGeom prst="rect">
              <a:avLst/>
            </a:prstGeom>
            <a:noFill/>
          </p:spPr>
        </p:pic>
        <p:pic>
          <p:nvPicPr>
            <p:cNvPr id="40" name="Image 39">
              <a:extLst>
                <a:ext uri="{FF2B5EF4-FFF2-40B4-BE49-F238E27FC236}">
                  <a16:creationId xmlns:a16="http://schemas.microsoft.com/office/drawing/2014/main" id="{815F9F3E-C65F-4537-A282-90EA366FF1DA}"/>
                </a:ext>
              </a:extLst>
            </p:cNvPr>
            <p:cNvPicPr/>
            <p:nvPr/>
          </p:nvPicPr>
          <p:blipFill>
            <a:blip r:embed="rId8" cstate="print"/>
            <a:srcRect/>
            <a:stretch>
              <a:fillRect/>
            </a:stretch>
          </p:blipFill>
          <p:spPr bwMode="auto">
            <a:xfrm>
              <a:off x="7320667" y="549948"/>
              <a:ext cx="539715" cy="538704"/>
            </a:xfrm>
            <a:prstGeom prst="rect">
              <a:avLst/>
            </a:prstGeom>
            <a:noFill/>
          </p:spPr>
        </p:pic>
        <p:pic>
          <p:nvPicPr>
            <p:cNvPr id="41" name="Image 40">
              <a:extLst>
                <a:ext uri="{FF2B5EF4-FFF2-40B4-BE49-F238E27FC236}">
                  <a16:creationId xmlns:a16="http://schemas.microsoft.com/office/drawing/2014/main" id="{34810506-A3E3-4ED8-AF12-2B04F7EAD08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4721" y="171649"/>
              <a:ext cx="2186901" cy="1022698"/>
            </a:xfrm>
            <a:prstGeom prst="rect">
              <a:avLst/>
            </a:prstGeom>
          </p:spPr>
        </p:pic>
      </p:grpSp>
      <p:sp>
        <p:nvSpPr>
          <p:cNvPr id="25" name="ZoneTexte 24">
            <a:extLst>
              <a:ext uri="{FF2B5EF4-FFF2-40B4-BE49-F238E27FC236}">
                <a16:creationId xmlns:a16="http://schemas.microsoft.com/office/drawing/2014/main" id="{CD14D9D3-32CA-4FC4-A966-771A9909EFC4}"/>
              </a:ext>
            </a:extLst>
          </p:cNvPr>
          <p:cNvSpPr txBox="1"/>
          <p:nvPr/>
        </p:nvSpPr>
        <p:spPr>
          <a:xfrm>
            <a:off x="1315265" y="2494678"/>
            <a:ext cx="6960489" cy="461665"/>
          </a:xfrm>
          <a:prstGeom prst="rect">
            <a:avLst/>
          </a:prstGeom>
          <a:noFill/>
        </p:spPr>
        <p:txBody>
          <a:bodyPr wrap="square">
            <a:spAutoFit/>
          </a:bodyPr>
          <a:lstStyle/>
          <a:p>
            <a:pPr algn="just"/>
            <a:r>
              <a:rPr lang="fr-FR" sz="2400" dirty="0">
                <a:latin typeface="Futura Std Condensed ExtBd" panose="020B0806020204030204" pitchFamily="34" charset="0"/>
              </a:rPr>
              <a:t>… car chaque voix rend le SNALC </a:t>
            </a:r>
            <a:r>
              <a:rPr lang="fr-FR" sz="2400" dirty="0">
                <a:solidFill>
                  <a:srgbClr val="0070C0"/>
                </a:solidFill>
                <a:latin typeface="Futura Std Condensed ExtBd" panose="020B0806020204030204" pitchFamily="34" charset="0"/>
              </a:rPr>
              <a:t>plus</a:t>
            </a:r>
            <a:r>
              <a:rPr lang="fr-FR" sz="2400" dirty="0">
                <a:latin typeface="Futura Std Condensed ExtBd" panose="020B0806020204030204" pitchFamily="34" charset="0"/>
              </a:rPr>
              <a:t> </a:t>
            </a:r>
            <a:r>
              <a:rPr lang="fr-FR" sz="2400" dirty="0">
                <a:solidFill>
                  <a:srgbClr val="0070C0"/>
                </a:solidFill>
                <a:latin typeface="Futura Std Condensed ExtBd" panose="020B0806020204030204" pitchFamily="34" charset="0"/>
              </a:rPr>
              <a:t>fort</a:t>
            </a:r>
            <a:endParaRPr lang="fr-FR" sz="2400" dirty="0"/>
          </a:p>
        </p:txBody>
      </p:sp>
      <p:sp>
        <p:nvSpPr>
          <p:cNvPr id="24" name="ZoneTexte 23">
            <a:extLst>
              <a:ext uri="{FF2B5EF4-FFF2-40B4-BE49-F238E27FC236}">
                <a16:creationId xmlns:a16="http://schemas.microsoft.com/office/drawing/2014/main" id="{44606615-B06C-460D-A5E3-0E6FE2BE2E9B}"/>
              </a:ext>
            </a:extLst>
          </p:cNvPr>
          <p:cNvSpPr txBox="1"/>
          <p:nvPr/>
        </p:nvSpPr>
        <p:spPr>
          <a:xfrm>
            <a:off x="1287001" y="3508074"/>
            <a:ext cx="7460981" cy="830997"/>
          </a:xfrm>
          <a:prstGeom prst="rect">
            <a:avLst/>
          </a:prstGeom>
          <a:noFill/>
        </p:spPr>
        <p:txBody>
          <a:bodyPr wrap="square">
            <a:spAutoFit/>
          </a:bodyPr>
          <a:lstStyle/>
          <a:p>
            <a:pPr lvl="0"/>
            <a:r>
              <a:rPr lang="fr-FR" sz="2400" dirty="0">
                <a:latin typeface="Futura Std Condensed ExtBd" panose="020B0806020204030204" pitchFamily="34" charset="0"/>
              </a:rPr>
              <a:t>… car chaque voix assure </a:t>
            </a:r>
            <a:r>
              <a:rPr lang="fr-FR" sz="2400" dirty="0">
                <a:solidFill>
                  <a:srgbClr val="0070C0"/>
                </a:solidFill>
                <a:latin typeface="Futura Std Condensed ExtBd" panose="020B0806020204030204" pitchFamily="34" charset="0"/>
              </a:rPr>
              <a:t>les moyens de vous défendre</a:t>
            </a:r>
          </a:p>
        </p:txBody>
      </p:sp>
      <p:sp>
        <p:nvSpPr>
          <p:cNvPr id="34" name="Rectangle 33"/>
          <p:cNvSpPr/>
          <p:nvPr/>
        </p:nvSpPr>
        <p:spPr>
          <a:xfrm>
            <a:off x="1315229" y="4723928"/>
            <a:ext cx="7082674" cy="1200329"/>
          </a:xfrm>
          <a:prstGeom prst="rect">
            <a:avLst/>
          </a:prstGeom>
        </p:spPr>
        <p:txBody>
          <a:bodyPr wrap="square">
            <a:spAutoFit/>
          </a:bodyPr>
          <a:lstStyle/>
          <a:p>
            <a:pPr lvl="0"/>
            <a:r>
              <a:rPr lang="fr-FR" sz="2400" dirty="0">
                <a:latin typeface="Futura Std Condensed ExtBd" panose="020B0806020204030204" pitchFamily="34" charset="0"/>
              </a:rPr>
              <a:t>… car ne pas voter, c’est conforter le siège d’organisations installées </a:t>
            </a:r>
            <a:r>
              <a:rPr lang="fr-FR" sz="2400" dirty="0">
                <a:solidFill>
                  <a:srgbClr val="0070C0"/>
                </a:solidFill>
                <a:latin typeface="Futura Std Condensed ExtBd" panose="020B0806020204030204" pitchFamily="34" charset="0"/>
              </a:rPr>
              <a:t>depuis des décennies </a:t>
            </a:r>
            <a:r>
              <a:rPr lang="fr-FR" sz="2400" dirty="0">
                <a:latin typeface="Futura Std Condensed ExtBd" panose="020B0806020204030204" pitchFamily="34" charset="0"/>
              </a:rPr>
              <a:t>: </a:t>
            </a:r>
          </a:p>
          <a:p>
            <a:pPr lvl="0" algn="ctr"/>
            <a:r>
              <a:rPr lang="fr-FR" sz="2400" dirty="0">
                <a:latin typeface="Futura Std Condensed ExtBd" panose="020B0806020204030204" pitchFamily="34" charset="0"/>
              </a:rPr>
              <a:t>pour quel résultat ? </a:t>
            </a:r>
          </a:p>
        </p:txBody>
      </p:sp>
      <p:sp>
        <p:nvSpPr>
          <p:cNvPr id="2" name="Ellipse 1">
            <a:extLst>
              <a:ext uri="{FF2B5EF4-FFF2-40B4-BE49-F238E27FC236}">
                <a16:creationId xmlns:a16="http://schemas.microsoft.com/office/drawing/2014/main" id="{8C4B17C9-06FA-48F3-A1F3-232B304AA650}"/>
              </a:ext>
            </a:extLst>
          </p:cNvPr>
          <p:cNvSpPr/>
          <p:nvPr/>
        </p:nvSpPr>
        <p:spPr>
          <a:xfrm>
            <a:off x="398968" y="2311721"/>
            <a:ext cx="888033" cy="845398"/>
          </a:xfrm>
          <a:prstGeom prst="ellipse">
            <a:avLst/>
          </a:prstGeom>
          <a:solidFill>
            <a:srgbClr val="FFFF00"/>
          </a:solidFill>
        </p:spPr>
        <p:style>
          <a:lnRef idx="0">
            <a:schemeClr val="accent6"/>
          </a:lnRef>
          <a:fillRef idx="3">
            <a:schemeClr val="accent6"/>
          </a:fillRef>
          <a:effectRef idx="3">
            <a:schemeClr val="accent6"/>
          </a:effectRef>
          <a:fontRef idx="minor">
            <a:schemeClr val="lt1"/>
          </a:fontRef>
        </p:style>
        <p:txBody>
          <a:bodyPr lIns="0" tIns="0" rIns="0" bIns="0" rtlCol="0" anchor="ctr"/>
          <a:lstStyle/>
          <a:p>
            <a:pPr algn="ctr"/>
            <a:r>
              <a:rPr lang="fr-FR" sz="2400" b="1" dirty="0">
                <a:ln/>
                <a:solidFill>
                  <a:srgbClr val="002060"/>
                </a:solidFill>
                <a:latin typeface="Arial Narrow" panose="020B0606020202030204" pitchFamily="34" charset="0"/>
              </a:rPr>
              <a:t>OUI !</a:t>
            </a:r>
          </a:p>
        </p:txBody>
      </p:sp>
      <p:sp>
        <p:nvSpPr>
          <p:cNvPr id="30" name="Ellipse 29">
            <a:extLst>
              <a:ext uri="{FF2B5EF4-FFF2-40B4-BE49-F238E27FC236}">
                <a16:creationId xmlns:a16="http://schemas.microsoft.com/office/drawing/2014/main" id="{1A3ABF82-378A-40BF-BFEE-C88F69A77626}"/>
              </a:ext>
            </a:extLst>
          </p:cNvPr>
          <p:cNvSpPr/>
          <p:nvPr/>
        </p:nvSpPr>
        <p:spPr>
          <a:xfrm>
            <a:off x="398968" y="3365668"/>
            <a:ext cx="888033" cy="845398"/>
          </a:xfrm>
          <a:prstGeom prst="ellipse">
            <a:avLst/>
          </a:prstGeom>
          <a:solidFill>
            <a:srgbClr val="FFFF00"/>
          </a:solidFill>
        </p:spPr>
        <p:style>
          <a:lnRef idx="0">
            <a:schemeClr val="accent6"/>
          </a:lnRef>
          <a:fillRef idx="3">
            <a:schemeClr val="accent6"/>
          </a:fillRef>
          <a:effectRef idx="3">
            <a:schemeClr val="accent6"/>
          </a:effectRef>
          <a:fontRef idx="minor">
            <a:schemeClr val="lt1"/>
          </a:fontRef>
        </p:style>
        <p:txBody>
          <a:bodyPr lIns="0" tIns="0" rIns="0" bIns="0" rtlCol="0" anchor="ctr"/>
          <a:lstStyle/>
          <a:p>
            <a:pPr algn="ctr"/>
            <a:r>
              <a:rPr lang="fr-FR" sz="2400" b="1" dirty="0">
                <a:ln/>
                <a:solidFill>
                  <a:srgbClr val="002060"/>
                </a:solidFill>
                <a:latin typeface="Arial Narrow" panose="020B0606020202030204" pitchFamily="34" charset="0"/>
              </a:rPr>
              <a:t>OUI !</a:t>
            </a:r>
          </a:p>
        </p:txBody>
      </p:sp>
      <p:sp>
        <p:nvSpPr>
          <p:cNvPr id="33" name="Ellipse 32">
            <a:extLst>
              <a:ext uri="{FF2B5EF4-FFF2-40B4-BE49-F238E27FC236}">
                <a16:creationId xmlns:a16="http://schemas.microsoft.com/office/drawing/2014/main" id="{04E76C7C-3719-488C-8208-F75C6138903B}"/>
              </a:ext>
            </a:extLst>
          </p:cNvPr>
          <p:cNvSpPr/>
          <p:nvPr/>
        </p:nvSpPr>
        <p:spPr>
          <a:xfrm>
            <a:off x="380989" y="4528887"/>
            <a:ext cx="888033" cy="845398"/>
          </a:xfrm>
          <a:prstGeom prst="ellipse">
            <a:avLst/>
          </a:prstGeom>
          <a:solidFill>
            <a:srgbClr val="FFFF00"/>
          </a:solidFill>
        </p:spPr>
        <p:style>
          <a:lnRef idx="0">
            <a:schemeClr val="accent6"/>
          </a:lnRef>
          <a:fillRef idx="3">
            <a:schemeClr val="accent6"/>
          </a:fillRef>
          <a:effectRef idx="3">
            <a:schemeClr val="accent6"/>
          </a:effectRef>
          <a:fontRef idx="minor">
            <a:schemeClr val="lt1"/>
          </a:fontRef>
        </p:style>
        <p:txBody>
          <a:bodyPr lIns="0" tIns="0" rIns="0" bIns="0" rtlCol="0" anchor="ctr"/>
          <a:lstStyle/>
          <a:p>
            <a:pPr algn="ctr"/>
            <a:r>
              <a:rPr lang="fr-FR" sz="2400" b="1" dirty="0">
                <a:ln/>
                <a:solidFill>
                  <a:srgbClr val="002060"/>
                </a:solidFill>
                <a:latin typeface="Arial Narrow" panose="020B0606020202030204" pitchFamily="34" charset="0"/>
              </a:rPr>
              <a:t>OUI !</a:t>
            </a:r>
          </a:p>
        </p:txBody>
      </p:sp>
      <p:sp>
        <p:nvSpPr>
          <p:cNvPr id="10" name="Rectangle 9">
            <a:extLst>
              <a:ext uri="{FF2B5EF4-FFF2-40B4-BE49-F238E27FC236}">
                <a16:creationId xmlns:a16="http://schemas.microsoft.com/office/drawing/2014/main" id="{E4CF207E-B46B-44BD-898D-93F33CD61599}"/>
              </a:ext>
            </a:extLst>
          </p:cNvPr>
          <p:cNvSpPr/>
          <p:nvPr/>
        </p:nvSpPr>
        <p:spPr>
          <a:xfrm>
            <a:off x="107504" y="2061746"/>
            <a:ext cx="8928992" cy="4046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6" name="Picture 2" descr="Inégalité Sociale Banque d'images vectorielles - Alamy">
            <a:extLst>
              <a:ext uri="{FF2B5EF4-FFF2-40B4-BE49-F238E27FC236}">
                <a16:creationId xmlns:a16="http://schemas.microsoft.com/office/drawing/2014/main" id="{1A6BFACD-B625-41BB-B69F-24C726B2B060}"/>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b="11086"/>
          <a:stretch/>
        </p:blipFill>
        <p:spPr bwMode="auto">
          <a:xfrm>
            <a:off x="5933909" y="4656891"/>
            <a:ext cx="2979727" cy="1992503"/>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2649B249-6A92-42F6-B980-89B466CC0A24}"/>
              </a:ext>
            </a:extLst>
          </p:cNvPr>
          <p:cNvSpPr/>
          <p:nvPr/>
        </p:nvSpPr>
        <p:spPr>
          <a:xfrm>
            <a:off x="394434" y="3470320"/>
            <a:ext cx="8426038" cy="1938992"/>
          </a:xfrm>
          <a:prstGeom prst="rect">
            <a:avLst/>
          </a:prstGeom>
        </p:spPr>
        <p:txBody>
          <a:bodyPr wrap="square">
            <a:spAutoFit/>
          </a:bodyPr>
          <a:lstStyle/>
          <a:p>
            <a:pPr lvl="0"/>
            <a:r>
              <a:rPr lang="fr-FR" sz="2400" dirty="0">
                <a:latin typeface="Futura Std Condensed ExtBd" panose="020B0806020204030204" pitchFamily="34" charset="0"/>
              </a:rPr>
              <a:t>… organisations </a:t>
            </a:r>
            <a:r>
              <a:rPr lang="fr-FR" sz="2400" dirty="0">
                <a:solidFill>
                  <a:srgbClr val="0070C0"/>
                </a:solidFill>
                <a:latin typeface="Futura Std Condensed ExtBd" panose="020B0806020204030204" pitchFamily="34" charset="0"/>
              </a:rPr>
              <a:t>politisées</a:t>
            </a:r>
            <a:r>
              <a:rPr lang="fr-FR" sz="2400" dirty="0">
                <a:latin typeface="Futura Std Condensed ExtBd" panose="020B0806020204030204" pitchFamily="34" charset="0"/>
              </a:rPr>
              <a:t>, grassement </a:t>
            </a:r>
            <a:r>
              <a:rPr lang="fr-FR" sz="2400" dirty="0">
                <a:solidFill>
                  <a:srgbClr val="0070C0"/>
                </a:solidFill>
                <a:latin typeface="Futura Std Condensed ExtBd" panose="020B0806020204030204" pitchFamily="34" charset="0"/>
              </a:rPr>
              <a:t>subventionnées</a:t>
            </a:r>
            <a:r>
              <a:rPr lang="fr-FR" sz="2400" dirty="0">
                <a:latin typeface="Futura Std Condensed ExtBd" panose="020B0806020204030204" pitchFamily="34" charset="0"/>
              </a:rPr>
              <a:t>, </a:t>
            </a:r>
          </a:p>
          <a:p>
            <a:pPr lvl="0"/>
            <a:r>
              <a:rPr lang="fr-FR" sz="2400" dirty="0">
                <a:latin typeface="Futura Std Condensed ExtBd" panose="020B0806020204030204" pitchFamily="34" charset="0"/>
              </a:rPr>
              <a:t>qui se sont </a:t>
            </a:r>
            <a:r>
              <a:rPr lang="fr-FR" sz="2400" dirty="0">
                <a:solidFill>
                  <a:srgbClr val="0070C0"/>
                </a:solidFill>
                <a:latin typeface="Futura Std Condensed ExtBd" panose="020B0806020204030204" pitchFamily="34" charset="0"/>
              </a:rPr>
              <a:t>éloignées</a:t>
            </a:r>
            <a:r>
              <a:rPr lang="fr-FR" sz="2400" dirty="0">
                <a:latin typeface="Futura Std Condensed ExtBd" panose="020B0806020204030204" pitchFamily="34" charset="0"/>
              </a:rPr>
              <a:t> de la réalité </a:t>
            </a:r>
          </a:p>
          <a:p>
            <a:pPr lvl="0"/>
            <a:r>
              <a:rPr lang="fr-FR" sz="2400" dirty="0">
                <a:latin typeface="Futura Std Condensed ExtBd" panose="020B0806020204030204" pitchFamily="34" charset="0"/>
              </a:rPr>
              <a:t>de vos conditions de travail, </a:t>
            </a:r>
          </a:p>
          <a:p>
            <a:pPr lvl="0"/>
            <a:r>
              <a:rPr lang="fr-FR" sz="2400" dirty="0">
                <a:latin typeface="Futura Std Condensed ExtBd" panose="020B0806020204030204" pitchFamily="34" charset="0"/>
              </a:rPr>
              <a:t>de vos préoccupations et </a:t>
            </a:r>
          </a:p>
          <a:p>
            <a:pPr lvl="0"/>
            <a:r>
              <a:rPr lang="fr-FR" sz="2400" dirty="0">
                <a:latin typeface="Futura Std Condensed ExtBd" panose="020B0806020204030204" pitchFamily="34" charset="0"/>
              </a:rPr>
              <a:t>de vos difficultés quotidiennes.</a:t>
            </a:r>
          </a:p>
        </p:txBody>
      </p:sp>
      <p:sp>
        <p:nvSpPr>
          <p:cNvPr id="29" name="ZoneTexte 28">
            <a:extLst>
              <a:ext uri="{FF2B5EF4-FFF2-40B4-BE49-F238E27FC236}">
                <a16:creationId xmlns:a16="http://schemas.microsoft.com/office/drawing/2014/main" id="{5563F23C-5B38-4CED-99DC-726B2952584F}"/>
              </a:ext>
            </a:extLst>
          </p:cNvPr>
          <p:cNvSpPr txBox="1"/>
          <p:nvPr/>
        </p:nvSpPr>
        <p:spPr>
          <a:xfrm>
            <a:off x="395536" y="2374731"/>
            <a:ext cx="8568952" cy="830997"/>
          </a:xfrm>
          <a:prstGeom prst="rect">
            <a:avLst/>
          </a:prstGeom>
          <a:noFill/>
        </p:spPr>
        <p:txBody>
          <a:bodyPr wrap="square">
            <a:spAutoFit/>
          </a:bodyPr>
          <a:lstStyle/>
          <a:p>
            <a:r>
              <a:rPr lang="fr-FR" sz="2400" dirty="0">
                <a:latin typeface="Futura Std Condensed ExtBd" panose="020B0806020204030204" pitchFamily="34" charset="0"/>
              </a:rPr>
              <a:t>… organisations qui vous font croire à leur toute puissance mais </a:t>
            </a:r>
            <a:r>
              <a:rPr lang="fr-FR" sz="2400" dirty="0">
                <a:solidFill>
                  <a:srgbClr val="0070C0"/>
                </a:solidFill>
                <a:latin typeface="Futura Std Condensed ExtBd" panose="020B0806020204030204" pitchFamily="34" charset="0"/>
              </a:rPr>
              <a:t>ne répondent pas</a:t>
            </a:r>
            <a:r>
              <a:rPr lang="fr-FR" sz="2400" dirty="0">
                <a:solidFill>
                  <a:srgbClr val="E5451A"/>
                </a:solidFill>
                <a:latin typeface="Futura Std Condensed ExtBd" panose="020B0806020204030204" pitchFamily="34" charset="0"/>
              </a:rPr>
              <a:t> </a:t>
            </a:r>
            <a:r>
              <a:rPr lang="fr-FR" sz="2400" dirty="0">
                <a:latin typeface="Futura Std Condensed ExtBd" panose="020B0806020204030204" pitchFamily="34" charset="0"/>
              </a:rPr>
              <a:t>quand vous avez </a:t>
            </a:r>
            <a:r>
              <a:rPr lang="fr-FR" sz="2400" dirty="0">
                <a:solidFill>
                  <a:srgbClr val="0070C0"/>
                </a:solidFill>
                <a:latin typeface="Futura Std Condensed ExtBd" panose="020B0806020204030204" pitchFamily="34" charset="0"/>
              </a:rPr>
              <a:t>besoin</a:t>
            </a:r>
            <a:r>
              <a:rPr lang="fr-FR" sz="2400" dirty="0">
                <a:latin typeface="Futura Std Condensed ExtBd" panose="020B0806020204030204" pitchFamily="34" charset="0"/>
              </a:rPr>
              <a:t> d’elles</a:t>
            </a:r>
            <a:endParaRPr lang="fr-FR" sz="2400" dirty="0"/>
          </a:p>
        </p:txBody>
      </p:sp>
      <p:sp>
        <p:nvSpPr>
          <p:cNvPr id="11" name="ZoneTexte 10">
            <a:extLst>
              <a:ext uri="{FF2B5EF4-FFF2-40B4-BE49-F238E27FC236}">
                <a16:creationId xmlns:a16="http://schemas.microsoft.com/office/drawing/2014/main" id="{CA476A5E-5E84-4C58-BE22-1C3A0C50EA29}"/>
              </a:ext>
            </a:extLst>
          </p:cNvPr>
          <p:cNvSpPr txBox="1"/>
          <p:nvPr/>
        </p:nvSpPr>
        <p:spPr>
          <a:xfrm>
            <a:off x="460375" y="5733256"/>
            <a:ext cx="4831705" cy="584775"/>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p>
            <a:r>
              <a:rPr lang="fr-FR" sz="1600" b="1" dirty="0"/>
              <a:t>Pour connaître les subventions perçues par ces organisations : </a:t>
            </a:r>
            <a:r>
              <a:rPr lang="fr-FR" sz="1600" b="1" dirty="0">
                <a:solidFill>
                  <a:srgbClr val="00B0F0"/>
                </a:solidFill>
                <a:hlinkClick r:id="rId11">
                  <a:extLst>
                    <a:ext uri="{A12FA001-AC4F-418D-AE19-62706E023703}">
                      <ahyp:hlinkClr xmlns:ahyp="http://schemas.microsoft.com/office/drawing/2018/hyperlinkcolor" val="tx"/>
                    </a:ext>
                  </a:extLst>
                </a:hlinkClick>
              </a:rPr>
              <a:t>snalc.fr/subventions-ou-independance </a:t>
            </a:r>
            <a:endParaRPr lang="fr-FR" sz="1600" b="1" dirty="0">
              <a:solidFill>
                <a:srgbClr val="00B0F0"/>
              </a:solidFill>
            </a:endParaRPr>
          </a:p>
        </p:txBody>
      </p:sp>
    </p:spTree>
    <p:extLst>
      <p:ext uri="{BB962C8B-B14F-4D97-AF65-F5344CB8AC3E}">
        <p14:creationId xmlns:p14="http://schemas.microsoft.com/office/powerpoint/2010/main" val="2817405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0-#ppt_w/2"/>
                                          </p:val>
                                        </p:tav>
                                        <p:tav tm="100000">
                                          <p:val>
                                            <p:strVal val="#ppt_x"/>
                                          </p:val>
                                        </p:tav>
                                      </p:tavLst>
                                    </p:anim>
                                    <p:anim calcmode="lin" valueType="num">
                                      <p:cBhvr additive="base">
                                        <p:cTn id="14" dur="500" fill="hold"/>
                                        <p:tgtEl>
                                          <p:spTgt spid="25"/>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53" presetClass="entr" presetSubtype="16" fill="hold" grpId="0" nodeType="afterEffect">
                                  <p:stCondLst>
                                    <p:cond delay="500"/>
                                  </p:stCondLst>
                                  <p:childTnLst>
                                    <p:set>
                                      <p:cBhvr>
                                        <p:cTn id="17" dur="1" fill="hold">
                                          <p:stCondLst>
                                            <p:cond delay="0"/>
                                          </p:stCondLst>
                                        </p:cTn>
                                        <p:tgtEl>
                                          <p:spTgt spid="30"/>
                                        </p:tgtEl>
                                        <p:attrNameLst>
                                          <p:attrName>style.visibility</p:attrName>
                                        </p:attrNameLst>
                                      </p:cBhvr>
                                      <p:to>
                                        <p:strVal val="visible"/>
                                      </p:to>
                                    </p:set>
                                    <p:anim calcmode="lin" valueType="num">
                                      <p:cBhvr>
                                        <p:cTn id="18" dur="500" fill="hold"/>
                                        <p:tgtEl>
                                          <p:spTgt spid="30"/>
                                        </p:tgtEl>
                                        <p:attrNameLst>
                                          <p:attrName>ppt_w</p:attrName>
                                        </p:attrNameLst>
                                      </p:cBhvr>
                                      <p:tavLst>
                                        <p:tav tm="0">
                                          <p:val>
                                            <p:fltVal val="0"/>
                                          </p:val>
                                        </p:tav>
                                        <p:tav tm="100000">
                                          <p:val>
                                            <p:strVal val="#ppt_w"/>
                                          </p:val>
                                        </p:tav>
                                      </p:tavLst>
                                    </p:anim>
                                    <p:anim calcmode="lin" valueType="num">
                                      <p:cBhvr>
                                        <p:cTn id="19" dur="500" fill="hold"/>
                                        <p:tgtEl>
                                          <p:spTgt spid="30"/>
                                        </p:tgtEl>
                                        <p:attrNameLst>
                                          <p:attrName>ppt_h</p:attrName>
                                        </p:attrNameLst>
                                      </p:cBhvr>
                                      <p:tavLst>
                                        <p:tav tm="0">
                                          <p:val>
                                            <p:fltVal val="0"/>
                                          </p:val>
                                        </p:tav>
                                        <p:tav tm="100000">
                                          <p:val>
                                            <p:strVal val="#ppt_h"/>
                                          </p:val>
                                        </p:tav>
                                      </p:tavLst>
                                    </p:anim>
                                    <p:animEffect transition="in" filter="fade">
                                      <p:cBhvr>
                                        <p:cTn id="20" dur="500"/>
                                        <p:tgtEl>
                                          <p:spTgt spid="30"/>
                                        </p:tgtEl>
                                      </p:cBhvr>
                                    </p:animEffect>
                                  </p:childTnLst>
                                </p:cTn>
                              </p:par>
                            </p:childTnLst>
                          </p:cTn>
                        </p:par>
                        <p:par>
                          <p:cTn id="21" fill="hold">
                            <p:stCondLst>
                              <p:cond delay="2000"/>
                            </p:stCondLst>
                            <p:childTnLst>
                              <p:par>
                                <p:cTn id="22" presetID="2" presetClass="entr" presetSubtype="8"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500" fill="hold"/>
                                        <p:tgtEl>
                                          <p:spTgt spid="24"/>
                                        </p:tgtEl>
                                        <p:attrNameLst>
                                          <p:attrName>ppt_x</p:attrName>
                                        </p:attrNameLst>
                                      </p:cBhvr>
                                      <p:tavLst>
                                        <p:tav tm="0">
                                          <p:val>
                                            <p:strVal val="0-#ppt_w/2"/>
                                          </p:val>
                                        </p:tav>
                                        <p:tav tm="100000">
                                          <p:val>
                                            <p:strVal val="#ppt_x"/>
                                          </p:val>
                                        </p:tav>
                                      </p:tavLst>
                                    </p:anim>
                                    <p:anim calcmode="lin" valueType="num">
                                      <p:cBhvr additive="base">
                                        <p:cTn id="25" dur="500" fill="hold"/>
                                        <p:tgtEl>
                                          <p:spTgt spid="24"/>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50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500" fill="hold"/>
                                        <p:tgtEl>
                                          <p:spTgt spid="34"/>
                                        </p:tgtEl>
                                        <p:attrNameLst>
                                          <p:attrName>ppt_x</p:attrName>
                                        </p:attrNameLst>
                                      </p:cBhvr>
                                      <p:tavLst>
                                        <p:tav tm="0">
                                          <p:val>
                                            <p:strVal val="0-#ppt_w/2"/>
                                          </p:val>
                                        </p:tav>
                                        <p:tav tm="100000">
                                          <p:val>
                                            <p:strVal val="#ppt_x"/>
                                          </p:val>
                                        </p:tav>
                                      </p:tavLst>
                                    </p:anim>
                                    <p:anim calcmode="lin" valueType="num">
                                      <p:cBhvr additive="base">
                                        <p:cTn id="36" dur="500" fill="hold"/>
                                        <p:tgtEl>
                                          <p:spTgt spid="34"/>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1" presetClass="entr" presetSubtype="0" fill="hold" grpId="0" nodeType="afterEffect">
                                  <p:stCondLst>
                                    <p:cond delay="2500"/>
                                  </p:stCondLst>
                                  <p:childTnLst>
                                    <p:set>
                                      <p:cBhvr>
                                        <p:cTn id="39" dur="1" fill="hold">
                                          <p:stCondLst>
                                            <p:cond delay="0"/>
                                          </p:stCondLst>
                                        </p:cTn>
                                        <p:tgtEl>
                                          <p:spTgt spid="10"/>
                                        </p:tgtEl>
                                        <p:attrNameLst>
                                          <p:attrName>style.visibility</p:attrName>
                                        </p:attrNameLst>
                                      </p:cBhvr>
                                      <p:to>
                                        <p:strVal val="visible"/>
                                      </p:to>
                                    </p:set>
                                  </p:childTnLst>
                                </p:cTn>
                              </p:par>
                            </p:childTnLst>
                          </p:cTn>
                        </p:par>
                        <p:par>
                          <p:cTn id="40" fill="hold">
                            <p:stCondLst>
                              <p:cond delay="6500"/>
                            </p:stCondLst>
                            <p:childTnLst>
                              <p:par>
                                <p:cTn id="41" presetID="10"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childTnLst>
                          </p:cTn>
                        </p:par>
                        <p:par>
                          <p:cTn id="44" fill="hold">
                            <p:stCondLst>
                              <p:cond delay="7000"/>
                            </p:stCondLst>
                            <p:childTnLst>
                              <p:par>
                                <p:cTn id="45" presetID="10" presetClass="entr" presetSubtype="0" fill="hold" grpId="0" nodeType="afterEffect">
                                  <p:stCondLst>
                                    <p:cond delay="50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par>
                          <p:cTn id="48" fill="hold">
                            <p:stCondLst>
                              <p:cond delay="8000"/>
                            </p:stCondLst>
                            <p:childTnLst>
                              <p:par>
                                <p:cTn id="49" presetID="10" presetClass="entr" presetSubtype="0" fill="hold" nodeType="afterEffect">
                                  <p:stCondLst>
                                    <p:cond delay="0"/>
                                  </p:stCondLst>
                                  <p:childTnLst>
                                    <p:set>
                                      <p:cBhvr>
                                        <p:cTn id="50" dur="1" fill="hold">
                                          <p:stCondLst>
                                            <p:cond delay="0"/>
                                          </p:stCondLst>
                                        </p:cTn>
                                        <p:tgtEl>
                                          <p:spTgt spid="1026"/>
                                        </p:tgtEl>
                                        <p:attrNameLst>
                                          <p:attrName>style.visibility</p:attrName>
                                        </p:attrNameLst>
                                      </p:cBhvr>
                                      <p:to>
                                        <p:strVal val="visible"/>
                                      </p:to>
                                    </p:set>
                                    <p:animEffect transition="in" filter="fade">
                                      <p:cBhvr>
                                        <p:cTn id="51" dur="500"/>
                                        <p:tgtEl>
                                          <p:spTgt spid="1026"/>
                                        </p:tgtEl>
                                      </p:cBhvr>
                                    </p:animEffect>
                                  </p:childTnLst>
                                </p:cTn>
                              </p:par>
                            </p:childTnLst>
                          </p:cTn>
                        </p:par>
                        <p:par>
                          <p:cTn id="52" fill="hold">
                            <p:stCondLst>
                              <p:cond delay="8500"/>
                            </p:stCondLst>
                            <p:childTnLst>
                              <p:par>
                                <p:cTn id="53" presetID="26" presetClass="entr" presetSubtype="0" fill="hold" grpId="0" nodeType="after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down)">
                                      <p:cBhvr>
                                        <p:cTn id="55" dur="580">
                                          <p:stCondLst>
                                            <p:cond delay="0"/>
                                          </p:stCondLst>
                                        </p:cTn>
                                        <p:tgtEl>
                                          <p:spTgt spid="11"/>
                                        </p:tgtEl>
                                      </p:cBhvr>
                                    </p:animEffect>
                                    <p:anim calcmode="lin" valueType="num">
                                      <p:cBhvr>
                                        <p:cTn id="5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1" dur="26">
                                          <p:stCondLst>
                                            <p:cond delay="650"/>
                                          </p:stCondLst>
                                        </p:cTn>
                                        <p:tgtEl>
                                          <p:spTgt spid="11"/>
                                        </p:tgtEl>
                                      </p:cBhvr>
                                      <p:to x="100000" y="60000"/>
                                    </p:animScale>
                                    <p:animScale>
                                      <p:cBhvr>
                                        <p:cTn id="62" dur="166" decel="50000">
                                          <p:stCondLst>
                                            <p:cond delay="676"/>
                                          </p:stCondLst>
                                        </p:cTn>
                                        <p:tgtEl>
                                          <p:spTgt spid="11"/>
                                        </p:tgtEl>
                                      </p:cBhvr>
                                      <p:to x="100000" y="100000"/>
                                    </p:animScale>
                                    <p:animScale>
                                      <p:cBhvr>
                                        <p:cTn id="63" dur="26">
                                          <p:stCondLst>
                                            <p:cond delay="1312"/>
                                          </p:stCondLst>
                                        </p:cTn>
                                        <p:tgtEl>
                                          <p:spTgt spid="11"/>
                                        </p:tgtEl>
                                      </p:cBhvr>
                                      <p:to x="100000" y="80000"/>
                                    </p:animScale>
                                    <p:animScale>
                                      <p:cBhvr>
                                        <p:cTn id="64" dur="166" decel="50000">
                                          <p:stCondLst>
                                            <p:cond delay="1338"/>
                                          </p:stCondLst>
                                        </p:cTn>
                                        <p:tgtEl>
                                          <p:spTgt spid="11"/>
                                        </p:tgtEl>
                                      </p:cBhvr>
                                      <p:to x="100000" y="100000"/>
                                    </p:animScale>
                                    <p:animScale>
                                      <p:cBhvr>
                                        <p:cTn id="65" dur="26">
                                          <p:stCondLst>
                                            <p:cond delay="1642"/>
                                          </p:stCondLst>
                                        </p:cTn>
                                        <p:tgtEl>
                                          <p:spTgt spid="11"/>
                                        </p:tgtEl>
                                      </p:cBhvr>
                                      <p:to x="100000" y="90000"/>
                                    </p:animScale>
                                    <p:animScale>
                                      <p:cBhvr>
                                        <p:cTn id="66" dur="166" decel="50000">
                                          <p:stCondLst>
                                            <p:cond delay="1668"/>
                                          </p:stCondLst>
                                        </p:cTn>
                                        <p:tgtEl>
                                          <p:spTgt spid="11"/>
                                        </p:tgtEl>
                                      </p:cBhvr>
                                      <p:to x="100000" y="100000"/>
                                    </p:animScale>
                                    <p:animScale>
                                      <p:cBhvr>
                                        <p:cTn id="67" dur="26">
                                          <p:stCondLst>
                                            <p:cond delay="1808"/>
                                          </p:stCondLst>
                                        </p:cTn>
                                        <p:tgtEl>
                                          <p:spTgt spid="11"/>
                                        </p:tgtEl>
                                      </p:cBhvr>
                                      <p:to x="100000" y="95000"/>
                                    </p:animScale>
                                    <p:animScale>
                                      <p:cBhvr>
                                        <p:cTn id="68"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4" grpId="0"/>
      <p:bldP spid="34" grpId="0"/>
      <p:bldP spid="2" grpId="0" animBg="1"/>
      <p:bldP spid="30" grpId="0" animBg="1"/>
      <p:bldP spid="33" grpId="0" animBg="1"/>
      <p:bldP spid="10" grpId="0" animBg="1"/>
      <p:bldP spid="26" grpId="0"/>
      <p:bldP spid="29" grpId="0"/>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re 1"/>
          <p:cNvSpPr txBox="1">
            <a:spLocks/>
          </p:cNvSpPr>
          <p:nvPr/>
        </p:nvSpPr>
        <p:spPr>
          <a:xfrm>
            <a:off x="317556" y="1323819"/>
            <a:ext cx="8458435" cy="432048"/>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400" b="1" dirty="0">
                <a:latin typeface="Futura Std Book" pitchFamily="34" charset="0"/>
              </a:rPr>
              <a:t>Suis-je électeur ?</a:t>
            </a:r>
          </a:p>
        </p:txBody>
      </p:sp>
      <p:sp>
        <p:nvSpPr>
          <p:cNvPr id="32" name="Titre 1"/>
          <p:cNvSpPr txBox="1">
            <a:spLocks/>
          </p:cNvSpPr>
          <p:nvPr/>
        </p:nvSpPr>
        <p:spPr>
          <a:xfrm>
            <a:off x="5122095" y="3576490"/>
            <a:ext cx="3448673" cy="79046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fr-FR" sz="1400" dirty="0">
              <a:latin typeface="Futura Std Book" pitchFamily="34" charset="0"/>
            </a:endParaRPr>
          </a:p>
        </p:txBody>
      </p:sp>
      <p:sp>
        <p:nvSpPr>
          <p:cNvPr id="3" name="Rectangle 2"/>
          <p:cNvSpPr/>
          <p:nvPr/>
        </p:nvSpPr>
        <p:spPr>
          <a:xfrm>
            <a:off x="395536" y="2492896"/>
            <a:ext cx="8364859" cy="252376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fr-FR" sz="2000" b="1" dirty="0"/>
              <a:t>Vous pourrez VOTER si vous êtes :</a:t>
            </a:r>
          </a:p>
          <a:p>
            <a:endParaRPr lang="fr-FR" sz="1200" b="1" dirty="0"/>
          </a:p>
          <a:p>
            <a:r>
              <a:rPr lang="fr-FR" dirty="0"/>
              <a:t>- </a:t>
            </a:r>
            <a:r>
              <a:rPr lang="fr-FR" b="1" dirty="0"/>
              <a:t>Fonctionnaires titulaires </a:t>
            </a:r>
            <a:r>
              <a:rPr lang="fr-FR" dirty="0"/>
              <a:t>en activité, congé parental, détachement, mis à disposition </a:t>
            </a:r>
          </a:p>
          <a:p>
            <a:r>
              <a:rPr lang="fr-FR" dirty="0"/>
              <a:t>- </a:t>
            </a:r>
            <a:r>
              <a:rPr lang="fr-FR" b="1" dirty="0"/>
              <a:t>Fonctionnaires stagiaires </a:t>
            </a:r>
            <a:r>
              <a:rPr lang="fr-FR" dirty="0"/>
              <a:t>en activité, congé parental (pas en cours de scolarité) </a:t>
            </a:r>
          </a:p>
          <a:p>
            <a:r>
              <a:rPr lang="fr-FR" dirty="0"/>
              <a:t>- </a:t>
            </a:r>
            <a:r>
              <a:rPr lang="fr-FR" b="1" dirty="0"/>
              <a:t>Agents contractuels </a:t>
            </a:r>
            <a:r>
              <a:rPr lang="fr-FR" dirty="0"/>
              <a:t>de droit public ou privé, en activité, congé rémunéré ou parental, et en CDI ou en </a:t>
            </a:r>
            <a:r>
              <a:rPr lang="fr-FR" b="1" dirty="0"/>
              <a:t>CDD de 6 mois depuis au moins 2 mois </a:t>
            </a:r>
            <a:r>
              <a:rPr lang="fr-FR" dirty="0"/>
              <a:t>ou reconduit successivement depuis au moins 6 mois </a:t>
            </a:r>
          </a:p>
          <a:p>
            <a:r>
              <a:rPr lang="fr-FR" dirty="0"/>
              <a:t>- </a:t>
            </a:r>
            <a:r>
              <a:rPr lang="fr-FR" b="1" dirty="0"/>
              <a:t>Personnels à statut ouvrier </a:t>
            </a:r>
            <a:r>
              <a:rPr lang="fr-FR" dirty="0"/>
              <a:t>en service effectif, congé parental ou rémunéré, mis à disposition (sauf ceux en stage valant essai d’embauche) </a:t>
            </a:r>
          </a:p>
        </p:txBody>
      </p:sp>
      <p:sp>
        <p:nvSpPr>
          <p:cNvPr id="16" name="Rectangle 15"/>
          <p:cNvSpPr/>
          <p:nvPr/>
        </p:nvSpPr>
        <p:spPr>
          <a:xfrm>
            <a:off x="364345" y="5346886"/>
            <a:ext cx="8396051" cy="1138773"/>
          </a:xfrm>
          <a:prstGeom prst="rect">
            <a:avLst/>
          </a:prstGeom>
          <a:ln>
            <a:solidFill>
              <a:srgbClr val="FF0000"/>
            </a:solidFill>
          </a:ln>
        </p:spPr>
        <p:style>
          <a:lnRef idx="1">
            <a:schemeClr val="accent6"/>
          </a:lnRef>
          <a:fillRef idx="2">
            <a:schemeClr val="accent6"/>
          </a:fillRef>
          <a:effectRef idx="1">
            <a:schemeClr val="accent6"/>
          </a:effectRef>
          <a:fontRef idx="minor">
            <a:schemeClr val="dk1"/>
          </a:fontRef>
        </p:style>
        <p:txBody>
          <a:bodyPr wrap="square">
            <a:spAutoFit/>
          </a:bodyPr>
          <a:lstStyle/>
          <a:p>
            <a:r>
              <a:rPr lang="fr-FR" sz="2000" b="1" dirty="0"/>
              <a:t>Vous ne pourrez PAS VOTER si vous êtes :</a:t>
            </a:r>
          </a:p>
          <a:p>
            <a:endParaRPr lang="fr-FR" sz="1200" b="1" dirty="0"/>
          </a:p>
          <a:p>
            <a:r>
              <a:rPr lang="fr-FR" dirty="0"/>
              <a:t>- Fonctionnaires ou agents </a:t>
            </a:r>
            <a:r>
              <a:rPr lang="fr-FR" b="1" dirty="0"/>
              <a:t>en disponibilité, en congé de fin d’activité, en position hors cadre, volontaires du service national </a:t>
            </a:r>
            <a:endParaRPr lang="fr-FR" dirty="0"/>
          </a:p>
        </p:txBody>
      </p:sp>
      <p:sp>
        <p:nvSpPr>
          <p:cNvPr id="14" name="ZoneTexte 13"/>
          <p:cNvSpPr txBox="1"/>
          <p:nvPr/>
        </p:nvSpPr>
        <p:spPr>
          <a:xfrm>
            <a:off x="395536" y="1755867"/>
            <a:ext cx="8333668" cy="584775"/>
          </a:xfrm>
          <a:prstGeom prst="rect">
            <a:avLst/>
          </a:prstGeom>
          <a:noFill/>
        </p:spPr>
        <p:txBody>
          <a:bodyPr wrap="square" rtlCol="0">
            <a:spAutoFit/>
          </a:bodyPr>
          <a:lstStyle/>
          <a:p>
            <a:pPr algn="ctr"/>
            <a:r>
              <a:rPr lang="fr-FR" sz="1600" b="1" i="1" dirty="0"/>
              <a:t>La qualité d’électeur s’apprécie à la </a:t>
            </a:r>
            <a:r>
              <a:rPr lang="fr-FR" sz="1600" b="1" i="1" u="sng" dirty="0"/>
              <a:t>date d’ouverture du scrutin</a:t>
            </a:r>
            <a:r>
              <a:rPr lang="fr-FR" sz="1600" b="1" i="1" dirty="0"/>
              <a:t> :</a:t>
            </a:r>
          </a:p>
          <a:p>
            <a:pPr algn="ctr"/>
            <a:r>
              <a:rPr lang="fr-FR" sz="1600" b="1" i="1" dirty="0"/>
              <a:t> 1</a:t>
            </a:r>
            <a:r>
              <a:rPr lang="fr-FR" sz="1600" b="1" i="1" baseline="30000" dirty="0"/>
              <a:t>er</a:t>
            </a:r>
            <a:r>
              <a:rPr lang="fr-FR" sz="1600" b="1" i="1" dirty="0"/>
              <a:t> décembre 2022 pour les scrutins électroniques</a:t>
            </a:r>
          </a:p>
        </p:txBody>
      </p:sp>
      <p:grpSp>
        <p:nvGrpSpPr>
          <p:cNvPr id="27" name="Groupe 26">
            <a:extLst>
              <a:ext uri="{FF2B5EF4-FFF2-40B4-BE49-F238E27FC236}">
                <a16:creationId xmlns:a16="http://schemas.microsoft.com/office/drawing/2014/main" id="{706B022C-948E-48BF-BC29-5EB11E667AB4}"/>
              </a:ext>
            </a:extLst>
          </p:cNvPr>
          <p:cNvGrpSpPr/>
          <p:nvPr/>
        </p:nvGrpSpPr>
        <p:grpSpPr>
          <a:xfrm>
            <a:off x="614721" y="-94451"/>
            <a:ext cx="8390977" cy="1348285"/>
            <a:chOff x="614721" y="-94451"/>
            <a:chExt cx="8390977" cy="1348285"/>
          </a:xfrm>
        </p:grpSpPr>
        <p:pic>
          <p:nvPicPr>
            <p:cNvPr id="28" name="Image 27">
              <a:extLst>
                <a:ext uri="{FF2B5EF4-FFF2-40B4-BE49-F238E27FC236}">
                  <a16:creationId xmlns:a16="http://schemas.microsoft.com/office/drawing/2014/main" id="{7CC6B8C3-D865-43BA-9FBC-FA25CAA4F1CF}"/>
                </a:ext>
              </a:extLst>
            </p:cNvPr>
            <p:cNvPicPr/>
            <p:nvPr/>
          </p:nvPicPr>
          <p:blipFill>
            <a:blip r:embed="rId2" cstate="print"/>
            <a:srcRect/>
            <a:stretch>
              <a:fillRect/>
            </a:stretch>
          </p:blipFill>
          <p:spPr bwMode="auto">
            <a:xfrm>
              <a:off x="5567188" y="0"/>
              <a:ext cx="890463" cy="893294"/>
            </a:xfrm>
            <a:prstGeom prst="rect">
              <a:avLst/>
            </a:prstGeom>
            <a:noFill/>
          </p:spPr>
        </p:pic>
        <p:pic>
          <p:nvPicPr>
            <p:cNvPr id="29" name="Image 28">
              <a:extLst>
                <a:ext uri="{FF2B5EF4-FFF2-40B4-BE49-F238E27FC236}">
                  <a16:creationId xmlns:a16="http://schemas.microsoft.com/office/drawing/2014/main" id="{6ABE6DFD-4810-4597-9774-651449FEA194}"/>
                </a:ext>
              </a:extLst>
            </p:cNvPr>
            <p:cNvPicPr/>
            <p:nvPr/>
          </p:nvPicPr>
          <p:blipFill>
            <a:blip r:embed="rId3" cstate="print"/>
            <a:srcRect/>
            <a:stretch>
              <a:fillRect/>
            </a:stretch>
          </p:blipFill>
          <p:spPr bwMode="auto">
            <a:xfrm>
              <a:off x="6372200" y="33887"/>
              <a:ext cx="948467" cy="954665"/>
            </a:xfrm>
            <a:prstGeom prst="rect">
              <a:avLst/>
            </a:prstGeom>
            <a:noFill/>
          </p:spPr>
        </p:pic>
        <p:pic>
          <p:nvPicPr>
            <p:cNvPr id="30" name="Image 29">
              <a:extLst>
                <a:ext uri="{FF2B5EF4-FFF2-40B4-BE49-F238E27FC236}">
                  <a16:creationId xmlns:a16="http://schemas.microsoft.com/office/drawing/2014/main" id="{C9525945-90AE-4E67-B12B-A253B8534B47}"/>
                </a:ext>
              </a:extLst>
            </p:cNvPr>
            <p:cNvPicPr/>
            <p:nvPr/>
          </p:nvPicPr>
          <p:blipFill>
            <a:blip r:embed="rId4" cstate="print"/>
            <a:srcRect/>
            <a:stretch>
              <a:fillRect/>
            </a:stretch>
          </p:blipFill>
          <p:spPr bwMode="auto">
            <a:xfrm>
              <a:off x="4499992" y="183245"/>
              <a:ext cx="1067196" cy="1070589"/>
            </a:xfrm>
            <a:prstGeom prst="rect">
              <a:avLst/>
            </a:prstGeom>
            <a:noFill/>
          </p:spPr>
        </p:pic>
        <p:pic>
          <p:nvPicPr>
            <p:cNvPr id="31" name="Image 30">
              <a:extLst>
                <a:ext uri="{FF2B5EF4-FFF2-40B4-BE49-F238E27FC236}">
                  <a16:creationId xmlns:a16="http://schemas.microsoft.com/office/drawing/2014/main" id="{4C3AC087-4585-46F5-A3C2-5C56E03C0F53}"/>
                </a:ext>
              </a:extLst>
            </p:cNvPr>
            <p:cNvPicPr/>
            <p:nvPr/>
          </p:nvPicPr>
          <p:blipFill>
            <a:blip r:embed="rId5" cstate="print"/>
            <a:srcRect/>
            <a:stretch>
              <a:fillRect/>
            </a:stretch>
          </p:blipFill>
          <p:spPr bwMode="auto">
            <a:xfrm>
              <a:off x="3995936" y="33887"/>
              <a:ext cx="648474" cy="634171"/>
            </a:xfrm>
            <a:prstGeom prst="rect">
              <a:avLst/>
            </a:prstGeom>
            <a:noFill/>
          </p:spPr>
        </p:pic>
        <p:pic>
          <p:nvPicPr>
            <p:cNvPr id="33" name="Image 32">
              <a:extLst>
                <a:ext uri="{FF2B5EF4-FFF2-40B4-BE49-F238E27FC236}">
                  <a16:creationId xmlns:a16="http://schemas.microsoft.com/office/drawing/2014/main" id="{ECB0137B-C2FC-4272-9D65-A126671B0299}"/>
                </a:ext>
              </a:extLst>
            </p:cNvPr>
            <p:cNvPicPr/>
            <p:nvPr/>
          </p:nvPicPr>
          <p:blipFill>
            <a:blip r:embed="rId6" cstate="print"/>
            <a:srcRect/>
            <a:stretch>
              <a:fillRect/>
            </a:stretch>
          </p:blipFill>
          <p:spPr bwMode="auto">
            <a:xfrm>
              <a:off x="3275856" y="268484"/>
              <a:ext cx="897260" cy="900113"/>
            </a:xfrm>
            <a:prstGeom prst="rect">
              <a:avLst/>
            </a:prstGeom>
            <a:noFill/>
          </p:spPr>
        </p:pic>
        <p:pic>
          <p:nvPicPr>
            <p:cNvPr id="34" name="Image 33">
              <a:extLst>
                <a:ext uri="{FF2B5EF4-FFF2-40B4-BE49-F238E27FC236}">
                  <a16:creationId xmlns:a16="http://schemas.microsoft.com/office/drawing/2014/main" id="{2AE8D553-34D9-45A6-BF91-1E2816137D89}"/>
                </a:ext>
              </a:extLst>
            </p:cNvPr>
            <p:cNvPicPr/>
            <p:nvPr/>
          </p:nvPicPr>
          <p:blipFill>
            <a:blip r:embed="rId7" cstate="print"/>
            <a:srcRect/>
            <a:stretch>
              <a:fillRect/>
            </a:stretch>
          </p:blipFill>
          <p:spPr bwMode="auto">
            <a:xfrm>
              <a:off x="7727782" y="-94451"/>
              <a:ext cx="1277916" cy="1288798"/>
            </a:xfrm>
            <a:prstGeom prst="rect">
              <a:avLst/>
            </a:prstGeom>
            <a:noFill/>
          </p:spPr>
        </p:pic>
        <p:pic>
          <p:nvPicPr>
            <p:cNvPr id="35" name="Image 34">
              <a:extLst>
                <a:ext uri="{FF2B5EF4-FFF2-40B4-BE49-F238E27FC236}">
                  <a16:creationId xmlns:a16="http://schemas.microsoft.com/office/drawing/2014/main" id="{7AB82B8E-511B-491B-BDD5-D3A4901A7E8B}"/>
                </a:ext>
              </a:extLst>
            </p:cNvPr>
            <p:cNvPicPr/>
            <p:nvPr/>
          </p:nvPicPr>
          <p:blipFill>
            <a:blip r:embed="rId8" cstate="print"/>
            <a:srcRect/>
            <a:stretch>
              <a:fillRect/>
            </a:stretch>
          </p:blipFill>
          <p:spPr bwMode="auto">
            <a:xfrm>
              <a:off x="7320667" y="549948"/>
              <a:ext cx="539715" cy="538704"/>
            </a:xfrm>
            <a:prstGeom prst="rect">
              <a:avLst/>
            </a:prstGeom>
            <a:noFill/>
          </p:spPr>
        </p:pic>
        <p:pic>
          <p:nvPicPr>
            <p:cNvPr id="36" name="Image 35">
              <a:extLst>
                <a:ext uri="{FF2B5EF4-FFF2-40B4-BE49-F238E27FC236}">
                  <a16:creationId xmlns:a16="http://schemas.microsoft.com/office/drawing/2014/main" id="{A647D78E-53DC-4448-A96E-7D1DC15100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4721" y="171649"/>
              <a:ext cx="2186901" cy="1022698"/>
            </a:xfrm>
            <a:prstGeom prst="rect">
              <a:avLst/>
            </a:prstGeom>
          </p:spPr>
        </p:pic>
      </p:grpSp>
    </p:spTree>
    <p:extLst>
      <p:ext uri="{BB962C8B-B14F-4D97-AF65-F5344CB8AC3E}">
        <p14:creationId xmlns:p14="http://schemas.microsoft.com/office/powerpoint/2010/main" val="927344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re 1"/>
          <p:cNvSpPr txBox="1">
            <a:spLocks/>
          </p:cNvSpPr>
          <p:nvPr/>
        </p:nvSpPr>
        <p:spPr>
          <a:xfrm>
            <a:off x="270773" y="1628800"/>
            <a:ext cx="8458435" cy="432048"/>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400" b="1" dirty="0">
                <a:latin typeface="Futura Std Book" pitchFamily="34" charset="0"/>
              </a:rPr>
              <a:t>Puis-je être candidat ?</a:t>
            </a:r>
          </a:p>
        </p:txBody>
      </p:sp>
      <p:sp>
        <p:nvSpPr>
          <p:cNvPr id="32" name="Titre 1"/>
          <p:cNvSpPr txBox="1">
            <a:spLocks/>
          </p:cNvSpPr>
          <p:nvPr/>
        </p:nvSpPr>
        <p:spPr>
          <a:xfrm>
            <a:off x="5122095" y="3576490"/>
            <a:ext cx="3448673" cy="79046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fr-FR" sz="1400" dirty="0">
              <a:latin typeface="Futura Std Book" pitchFamily="34" charset="0"/>
            </a:endParaRPr>
          </a:p>
        </p:txBody>
      </p:sp>
      <p:sp>
        <p:nvSpPr>
          <p:cNvPr id="14" name="Rectangle 13"/>
          <p:cNvSpPr/>
          <p:nvPr/>
        </p:nvSpPr>
        <p:spPr>
          <a:xfrm>
            <a:off x="296434" y="3906555"/>
            <a:ext cx="5306151" cy="270843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fr-FR" sz="2000" b="1" dirty="0">
                <a:solidFill>
                  <a:schemeClr val="accent6">
                    <a:lumMod val="75000"/>
                  </a:schemeClr>
                </a:solidFill>
              </a:rPr>
              <a:t>Ce que vous pouvez faire pour aider le SNALC : </a:t>
            </a:r>
          </a:p>
          <a:p>
            <a:endParaRPr lang="fr-FR" sz="1400" b="1" dirty="0"/>
          </a:p>
          <a:p>
            <a:pPr marL="342900" indent="-342900">
              <a:buFontTx/>
              <a:buChar char="-"/>
            </a:pPr>
            <a:r>
              <a:rPr lang="fr-FR" b="1" dirty="0"/>
              <a:t>Figurer sur la liste de candidats </a:t>
            </a:r>
            <a:r>
              <a:rPr lang="fr-FR" dirty="0"/>
              <a:t>de votre CAP ou du CSA : soit en position éligible, soit en position non éligible </a:t>
            </a:r>
            <a:r>
              <a:rPr lang="fr-FR" b="1" dirty="0"/>
              <a:t>pour aider simplement à compléter la liste  </a:t>
            </a:r>
            <a:r>
              <a:rPr lang="fr-FR" b="1" dirty="0">
                <a:solidFill>
                  <a:schemeClr val="accent6">
                    <a:lumMod val="75000"/>
                  </a:schemeClr>
                </a:solidFill>
              </a:rPr>
              <a:t>c’est un service précieux rendu au SNALC et </a:t>
            </a:r>
            <a:r>
              <a:rPr lang="fr-FR" b="1" u="sng" dirty="0">
                <a:solidFill>
                  <a:schemeClr val="accent6">
                    <a:lumMod val="75000"/>
                  </a:schemeClr>
                </a:solidFill>
              </a:rPr>
              <a:t>il ne vous coûte rien</a:t>
            </a:r>
            <a:r>
              <a:rPr lang="fr-FR" b="1" dirty="0">
                <a:solidFill>
                  <a:schemeClr val="accent6">
                    <a:lumMod val="75000"/>
                  </a:schemeClr>
                </a:solidFill>
              </a:rPr>
              <a:t>.</a:t>
            </a:r>
          </a:p>
          <a:p>
            <a:pPr marL="342900" indent="-342900">
              <a:buFontTx/>
              <a:buChar char="-"/>
            </a:pPr>
            <a:endParaRPr lang="fr-FR" sz="800" dirty="0"/>
          </a:p>
          <a:p>
            <a:pPr marL="342900" indent="-342900">
              <a:buFontTx/>
              <a:buChar char="-"/>
            </a:pPr>
            <a:r>
              <a:rPr lang="fr-FR" b="1" dirty="0"/>
              <a:t>Proposer à des collègues </a:t>
            </a:r>
            <a:r>
              <a:rPr lang="fr-FR" dirty="0"/>
              <a:t>adhérents ou non de figurer sur les listes de candidats</a:t>
            </a:r>
            <a:endParaRPr lang="fr-FR" sz="1400" b="1" dirty="0"/>
          </a:p>
        </p:txBody>
      </p:sp>
      <p:sp>
        <p:nvSpPr>
          <p:cNvPr id="16" name="Rectangle 15"/>
          <p:cNvSpPr/>
          <p:nvPr/>
        </p:nvSpPr>
        <p:spPr>
          <a:xfrm>
            <a:off x="296434" y="2276872"/>
            <a:ext cx="8432774" cy="1354217"/>
          </a:xfrm>
          <a:prstGeom prst="rect">
            <a:avLst/>
          </a:prstGeom>
        </p:spPr>
        <p:txBody>
          <a:bodyPr wrap="square">
            <a:spAutoFit/>
          </a:bodyPr>
          <a:lstStyle/>
          <a:p>
            <a:pPr lvl="0" algn="ctr"/>
            <a:r>
              <a:rPr lang="fr-FR" b="1" dirty="0">
                <a:solidFill>
                  <a:prstClr val="black"/>
                </a:solidFill>
              </a:rPr>
              <a:t>Un principe : SI JE SUIS ÉLECTEUR, JE PEUX ÊTRE CANDIDAT</a:t>
            </a:r>
            <a:endParaRPr lang="fr-FR" dirty="0">
              <a:solidFill>
                <a:prstClr val="black"/>
              </a:solidFill>
            </a:endParaRPr>
          </a:p>
          <a:p>
            <a:endParaRPr lang="fr-FR" sz="1600" dirty="0"/>
          </a:p>
          <a:p>
            <a:r>
              <a:rPr lang="fr-FR" sz="1600" b="1" u="sng" dirty="0"/>
              <a:t>sauf</a:t>
            </a:r>
            <a:r>
              <a:rPr lang="fr-FR" sz="1600" dirty="0"/>
              <a:t> : les agents en CLD (ainsi que CLM et grave maladie pour les CSA uniquement), les agents frappés de rétrogradation ou d’exclusion (3 mois au moins), sous tutelle, interdits d’élection par les tribunaux (articles L5 et L6 du code électoral).</a:t>
            </a:r>
          </a:p>
        </p:txBody>
      </p:sp>
      <p:sp>
        <p:nvSpPr>
          <p:cNvPr id="4" name="ZoneTexte 3"/>
          <p:cNvSpPr txBox="1"/>
          <p:nvPr/>
        </p:nvSpPr>
        <p:spPr>
          <a:xfrm>
            <a:off x="5696236" y="3906555"/>
            <a:ext cx="2702624" cy="233910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342900" indent="-342900">
              <a:buFontTx/>
              <a:buChar char="-"/>
            </a:pPr>
            <a:r>
              <a:rPr lang="fr-FR" b="1" dirty="0"/>
              <a:t>Compléter et renvoyer dès aujourd’hui une déclaration de candidature </a:t>
            </a:r>
            <a:r>
              <a:rPr lang="fr-FR" dirty="0"/>
              <a:t>(DIC) à préremplir dès aujourd’hui sur </a:t>
            </a:r>
          </a:p>
          <a:p>
            <a:r>
              <a:rPr lang="fr-FR" dirty="0"/>
              <a:t> </a:t>
            </a:r>
            <a:r>
              <a:rPr lang="fr-FR" sz="1600" b="1" dirty="0">
                <a:solidFill>
                  <a:srgbClr val="0033CC"/>
                </a:solidFill>
                <a:latin typeface="Arial Narrow" panose="020B0606020202030204" pitchFamily="34" charset="0"/>
              </a:rPr>
              <a:t>snalc.fr/elections2022</a:t>
            </a:r>
            <a:endParaRPr lang="fr-FR" b="1" dirty="0">
              <a:solidFill>
                <a:srgbClr val="0033CC"/>
              </a:solidFill>
              <a:latin typeface="Arial Narrow" panose="020B0606020202030204" pitchFamily="34" charset="0"/>
            </a:endParaRPr>
          </a:p>
          <a:p>
            <a:pPr marL="342900" indent="-342900">
              <a:buFontTx/>
              <a:buChar char="-"/>
            </a:pPr>
            <a:endParaRPr lang="fr-FR" sz="2000" dirty="0"/>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469832">
            <a:off x="7831750" y="5188066"/>
            <a:ext cx="1107113" cy="1601984"/>
          </a:xfrm>
          <a:prstGeom prst="rect">
            <a:avLst/>
          </a:prstGeom>
        </p:spPr>
      </p:pic>
      <p:grpSp>
        <p:nvGrpSpPr>
          <p:cNvPr id="27" name="Groupe 26">
            <a:extLst>
              <a:ext uri="{FF2B5EF4-FFF2-40B4-BE49-F238E27FC236}">
                <a16:creationId xmlns:a16="http://schemas.microsoft.com/office/drawing/2014/main" id="{7911A17C-1B81-41ED-8912-CAB79BDCEA32}"/>
              </a:ext>
            </a:extLst>
          </p:cNvPr>
          <p:cNvGrpSpPr/>
          <p:nvPr/>
        </p:nvGrpSpPr>
        <p:grpSpPr>
          <a:xfrm>
            <a:off x="614721" y="-94451"/>
            <a:ext cx="8390977" cy="1348285"/>
            <a:chOff x="614721" y="-94451"/>
            <a:chExt cx="8390977" cy="1348285"/>
          </a:xfrm>
        </p:grpSpPr>
        <p:pic>
          <p:nvPicPr>
            <p:cNvPr id="28" name="Image 27">
              <a:extLst>
                <a:ext uri="{FF2B5EF4-FFF2-40B4-BE49-F238E27FC236}">
                  <a16:creationId xmlns:a16="http://schemas.microsoft.com/office/drawing/2014/main" id="{20E16C71-ADF4-4E95-918D-5EBC84FA1ABB}"/>
                </a:ext>
              </a:extLst>
            </p:cNvPr>
            <p:cNvPicPr/>
            <p:nvPr/>
          </p:nvPicPr>
          <p:blipFill>
            <a:blip r:embed="rId3" cstate="print"/>
            <a:srcRect/>
            <a:stretch>
              <a:fillRect/>
            </a:stretch>
          </p:blipFill>
          <p:spPr bwMode="auto">
            <a:xfrm>
              <a:off x="5567188" y="0"/>
              <a:ext cx="890463" cy="893294"/>
            </a:xfrm>
            <a:prstGeom prst="rect">
              <a:avLst/>
            </a:prstGeom>
            <a:noFill/>
          </p:spPr>
        </p:pic>
        <p:pic>
          <p:nvPicPr>
            <p:cNvPr id="29" name="Image 28">
              <a:extLst>
                <a:ext uri="{FF2B5EF4-FFF2-40B4-BE49-F238E27FC236}">
                  <a16:creationId xmlns:a16="http://schemas.microsoft.com/office/drawing/2014/main" id="{8B3F8B70-F5BB-44CE-B213-37FDCE18DA67}"/>
                </a:ext>
              </a:extLst>
            </p:cNvPr>
            <p:cNvPicPr/>
            <p:nvPr/>
          </p:nvPicPr>
          <p:blipFill>
            <a:blip r:embed="rId4" cstate="print"/>
            <a:srcRect/>
            <a:stretch>
              <a:fillRect/>
            </a:stretch>
          </p:blipFill>
          <p:spPr bwMode="auto">
            <a:xfrm>
              <a:off x="6372200" y="33887"/>
              <a:ext cx="948467" cy="954665"/>
            </a:xfrm>
            <a:prstGeom prst="rect">
              <a:avLst/>
            </a:prstGeom>
            <a:noFill/>
          </p:spPr>
        </p:pic>
        <p:pic>
          <p:nvPicPr>
            <p:cNvPr id="30" name="Image 29">
              <a:extLst>
                <a:ext uri="{FF2B5EF4-FFF2-40B4-BE49-F238E27FC236}">
                  <a16:creationId xmlns:a16="http://schemas.microsoft.com/office/drawing/2014/main" id="{5806F2EB-1E9E-4BED-93AB-8AD44EE23727}"/>
                </a:ext>
              </a:extLst>
            </p:cNvPr>
            <p:cNvPicPr/>
            <p:nvPr/>
          </p:nvPicPr>
          <p:blipFill>
            <a:blip r:embed="rId5" cstate="print"/>
            <a:srcRect/>
            <a:stretch>
              <a:fillRect/>
            </a:stretch>
          </p:blipFill>
          <p:spPr bwMode="auto">
            <a:xfrm>
              <a:off x="4499992" y="183245"/>
              <a:ext cx="1067196" cy="1070589"/>
            </a:xfrm>
            <a:prstGeom prst="rect">
              <a:avLst/>
            </a:prstGeom>
            <a:noFill/>
          </p:spPr>
        </p:pic>
        <p:pic>
          <p:nvPicPr>
            <p:cNvPr id="31" name="Image 30">
              <a:extLst>
                <a:ext uri="{FF2B5EF4-FFF2-40B4-BE49-F238E27FC236}">
                  <a16:creationId xmlns:a16="http://schemas.microsoft.com/office/drawing/2014/main" id="{3A5CB9EF-38E3-43B4-99BF-B05218D4ADB2}"/>
                </a:ext>
              </a:extLst>
            </p:cNvPr>
            <p:cNvPicPr/>
            <p:nvPr/>
          </p:nvPicPr>
          <p:blipFill>
            <a:blip r:embed="rId6" cstate="print"/>
            <a:srcRect/>
            <a:stretch>
              <a:fillRect/>
            </a:stretch>
          </p:blipFill>
          <p:spPr bwMode="auto">
            <a:xfrm>
              <a:off x="3995936" y="33887"/>
              <a:ext cx="648474" cy="634171"/>
            </a:xfrm>
            <a:prstGeom prst="rect">
              <a:avLst/>
            </a:prstGeom>
            <a:noFill/>
          </p:spPr>
        </p:pic>
        <p:pic>
          <p:nvPicPr>
            <p:cNvPr id="33" name="Image 32">
              <a:extLst>
                <a:ext uri="{FF2B5EF4-FFF2-40B4-BE49-F238E27FC236}">
                  <a16:creationId xmlns:a16="http://schemas.microsoft.com/office/drawing/2014/main" id="{671971C9-AB5B-483D-A852-795F24C8CEE4}"/>
                </a:ext>
              </a:extLst>
            </p:cNvPr>
            <p:cNvPicPr/>
            <p:nvPr/>
          </p:nvPicPr>
          <p:blipFill>
            <a:blip r:embed="rId7" cstate="print"/>
            <a:srcRect/>
            <a:stretch>
              <a:fillRect/>
            </a:stretch>
          </p:blipFill>
          <p:spPr bwMode="auto">
            <a:xfrm>
              <a:off x="3275856" y="268484"/>
              <a:ext cx="897260" cy="900113"/>
            </a:xfrm>
            <a:prstGeom prst="rect">
              <a:avLst/>
            </a:prstGeom>
            <a:noFill/>
          </p:spPr>
        </p:pic>
        <p:pic>
          <p:nvPicPr>
            <p:cNvPr id="34" name="Image 33">
              <a:extLst>
                <a:ext uri="{FF2B5EF4-FFF2-40B4-BE49-F238E27FC236}">
                  <a16:creationId xmlns:a16="http://schemas.microsoft.com/office/drawing/2014/main" id="{8AA2EE72-47AA-4D34-8DC1-C05DD493F160}"/>
                </a:ext>
              </a:extLst>
            </p:cNvPr>
            <p:cNvPicPr/>
            <p:nvPr/>
          </p:nvPicPr>
          <p:blipFill>
            <a:blip r:embed="rId8" cstate="print"/>
            <a:srcRect/>
            <a:stretch>
              <a:fillRect/>
            </a:stretch>
          </p:blipFill>
          <p:spPr bwMode="auto">
            <a:xfrm>
              <a:off x="7727782" y="-94451"/>
              <a:ext cx="1277916" cy="1288798"/>
            </a:xfrm>
            <a:prstGeom prst="rect">
              <a:avLst/>
            </a:prstGeom>
            <a:noFill/>
          </p:spPr>
        </p:pic>
        <p:pic>
          <p:nvPicPr>
            <p:cNvPr id="35" name="Image 34">
              <a:extLst>
                <a:ext uri="{FF2B5EF4-FFF2-40B4-BE49-F238E27FC236}">
                  <a16:creationId xmlns:a16="http://schemas.microsoft.com/office/drawing/2014/main" id="{73956908-463D-46DF-AB28-A46F05DF2F5C}"/>
                </a:ext>
              </a:extLst>
            </p:cNvPr>
            <p:cNvPicPr/>
            <p:nvPr/>
          </p:nvPicPr>
          <p:blipFill>
            <a:blip r:embed="rId9" cstate="print"/>
            <a:srcRect/>
            <a:stretch>
              <a:fillRect/>
            </a:stretch>
          </p:blipFill>
          <p:spPr bwMode="auto">
            <a:xfrm>
              <a:off x="7320667" y="549948"/>
              <a:ext cx="539715" cy="538704"/>
            </a:xfrm>
            <a:prstGeom prst="rect">
              <a:avLst/>
            </a:prstGeom>
            <a:noFill/>
          </p:spPr>
        </p:pic>
        <p:pic>
          <p:nvPicPr>
            <p:cNvPr id="36" name="Image 35">
              <a:extLst>
                <a:ext uri="{FF2B5EF4-FFF2-40B4-BE49-F238E27FC236}">
                  <a16:creationId xmlns:a16="http://schemas.microsoft.com/office/drawing/2014/main" id="{FBE750E3-5BC0-4714-9B08-5D51DF39C16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4721" y="171649"/>
              <a:ext cx="2186901" cy="1022698"/>
            </a:xfrm>
            <a:prstGeom prst="rect">
              <a:avLst/>
            </a:prstGeom>
          </p:spPr>
        </p:pic>
      </p:grpSp>
    </p:spTree>
    <p:extLst>
      <p:ext uri="{BB962C8B-B14F-4D97-AF65-F5344CB8AC3E}">
        <p14:creationId xmlns:p14="http://schemas.microsoft.com/office/powerpoint/2010/main" val="319795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26" presetClass="entr" presetSubtype="0" fill="hold" nodeType="afterEffect">
                                  <p:stCondLst>
                                    <p:cond delay="300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80">
                                          <p:stCondLst>
                                            <p:cond delay="0"/>
                                          </p:stCondLst>
                                        </p:cTn>
                                        <p:tgtEl>
                                          <p:spTgt spid="2"/>
                                        </p:tgtEl>
                                      </p:cBhvr>
                                    </p:animEffect>
                                    <p:anim calcmode="lin" valueType="num">
                                      <p:cBhvr>
                                        <p:cTn id="1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1" dur="26">
                                          <p:stCondLst>
                                            <p:cond delay="650"/>
                                          </p:stCondLst>
                                        </p:cTn>
                                        <p:tgtEl>
                                          <p:spTgt spid="2"/>
                                        </p:tgtEl>
                                      </p:cBhvr>
                                      <p:to x="100000" y="60000"/>
                                    </p:animScale>
                                    <p:animScale>
                                      <p:cBhvr>
                                        <p:cTn id="22" dur="166" decel="50000">
                                          <p:stCondLst>
                                            <p:cond delay="676"/>
                                          </p:stCondLst>
                                        </p:cTn>
                                        <p:tgtEl>
                                          <p:spTgt spid="2"/>
                                        </p:tgtEl>
                                      </p:cBhvr>
                                      <p:to x="100000" y="100000"/>
                                    </p:animScale>
                                    <p:animScale>
                                      <p:cBhvr>
                                        <p:cTn id="23" dur="26">
                                          <p:stCondLst>
                                            <p:cond delay="1312"/>
                                          </p:stCondLst>
                                        </p:cTn>
                                        <p:tgtEl>
                                          <p:spTgt spid="2"/>
                                        </p:tgtEl>
                                      </p:cBhvr>
                                      <p:to x="100000" y="80000"/>
                                    </p:animScale>
                                    <p:animScale>
                                      <p:cBhvr>
                                        <p:cTn id="24" dur="166" decel="50000">
                                          <p:stCondLst>
                                            <p:cond delay="1338"/>
                                          </p:stCondLst>
                                        </p:cTn>
                                        <p:tgtEl>
                                          <p:spTgt spid="2"/>
                                        </p:tgtEl>
                                      </p:cBhvr>
                                      <p:to x="100000" y="100000"/>
                                    </p:animScale>
                                    <p:animScale>
                                      <p:cBhvr>
                                        <p:cTn id="25" dur="26">
                                          <p:stCondLst>
                                            <p:cond delay="1642"/>
                                          </p:stCondLst>
                                        </p:cTn>
                                        <p:tgtEl>
                                          <p:spTgt spid="2"/>
                                        </p:tgtEl>
                                      </p:cBhvr>
                                      <p:to x="100000" y="90000"/>
                                    </p:animScale>
                                    <p:animScale>
                                      <p:cBhvr>
                                        <p:cTn id="26" dur="166" decel="50000">
                                          <p:stCondLst>
                                            <p:cond delay="1668"/>
                                          </p:stCondLst>
                                        </p:cTn>
                                        <p:tgtEl>
                                          <p:spTgt spid="2"/>
                                        </p:tgtEl>
                                      </p:cBhvr>
                                      <p:to x="100000" y="100000"/>
                                    </p:animScale>
                                    <p:animScale>
                                      <p:cBhvr>
                                        <p:cTn id="27" dur="26">
                                          <p:stCondLst>
                                            <p:cond delay="1808"/>
                                          </p:stCondLst>
                                        </p:cTn>
                                        <p:tgtEl>
                                          <p:spTgt spid="2"/>
                                        </p:tgtEl>
                                      </p:cBhvr>
                                      <p:to x="100000" y="95000"/>
                                    </p:animScale>
                                    <p:animScale>
                                      <p:cBhvr>
                                        <p:cTn id="28" dur="166" decel="50000">
                                          <p:stCondLst>
                                            <p:cond delay="1834"/>
                                          </p:stCondLst>
                                        </p:cTn>
                                        <p:tgtEl>
                                          <p:spTgt spid="2"/>
                                        </p:tgtEl>
                                      </p:cBhvr>
                                      <p:to x="100000" y="100000"/>
                                    </p:animScale>
                                  </p:childTnLst>
                                </p:cTn>
                              </p:par>
                            </p:childTnLst>
                          </p:cTn>
                        </p:par>
                        <p:par>
                          <p:cTn id="29" fill="hold">
                            <p:stCondLst>
                              <p:cond delay="6000"/>
                            </p:stCondLst>
                            <p:childTnLst>
                              <p:par>
                                <p:cTn id="30" presetID="6" presetClass="emph" presetSubtype="0" fill="hold" nodeType="afterEffect">
                                  <p:stCondLst>
                                    <p:cond delay="0"/>
                                  </p:stCondLst>
                                  <p:childTnLst>
                                    <p:animScale>
                                      <p:cBhvr>
                                        <p:cTn id="31"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AutoShape 4" descr="data:image/jpeg;base64,/9j/4AAQSkZJRgABAQAAAQABAAD/2wCEAAkGBxQSDxMQEhQWDxQUFhgWFhUVFhYXFRUWFRIYFhcRGhQbHCggGBolGxUWITEhMSorOi8uFyA/ODMtNygwLisBCgoKDg0OGxAQGywkICYsLCwsLCwsLC0sLSwsLCwsLDcsLC4sLCwtLCwsLCwsLCwsLCwsLCwsLCwsNywsLCwsLP/AABEIAHgAyAMBEQACEQEDEQH/xAAcAAEAAgIDAQAAAAAAAAAAAAAABgcBBQIDBAj/xAA/EAACAgECAwUEBgcHBQAAAAABAgADEQQSBQYhEyIxQVEHYXGRFDJCUqGxIzNygZLB0RU1Q2Ky4fAWJHOi8f/EABoBAQADAQEBAAAAAAAAAAAAAAADBAUGAgH/xAAvEQEAAgECBAMHBAMBAAAAAAAAAQIDBBEFEiExQVFhExQiMjNxgSORsfAGFeFS/9oADAMBAAIRAxEAPwC8YCAgICAgICAgICAgICAgICAgICAgICAgICAgICAgICAgICAgICAgICAgICAgICAgICAgICAgICAgICAgICAgICAgICAgQ72g81PolrWrG9sk5APdHT8z+Ekx05u7R0Gkrn3m3ZENF7Q9da4rRUZicABBJZxViOq/bh2nrG9t1pcJW4VDt2D2Hqdq4C/5ff8AGV528GHlmnN8EdHunxGQEBAQEBAQEBAQEBAQEBAQEBAQEDECueb+TdVrNS1uUVfBQW8h4eXx+cnpkisNjS63DhxxXrv4t3yTyguiUu+Htbz8lHoD6zxfJzK2t1s5p2r2SvEjUGYCAgICAgICAgICAgICAgICAgIGMwIdzRz7Vps11Yus/wDUf1MlpjmWjpuHXy/FbpCuuIc76y5uljIPup0/KTRjrDXx6HDTw/drf7T1Wd2+zP7565ap/ZY+20Nlw/njWUnrYXHo/X855nHWUGTQ4b+G32WHyz7QadQRXbih/XPdP9JDbFMdmTqeHXx9adYTMGRM1mAgICBgmBjePUQG8eog3Y3j1EG7lmfBjd759NpN3vh92k3Q+OUDEDh2wwSDuwMnHU/IQMV3ghT4bgCA3Ruoz9U9QfdAV3g58Vw23vDGSPTPiPfA6bdeosakZe1a+12DxZSWUYJwMkqR4wIH7QOc9ta0UEozrlycqyg/YIPUH1k2Om/WWvw7Rxb9S/4Qrljli3XWEjoo6sx8AD/8Pyk17xVpanVUwV691h8J0vC9OMBq7G8y/Xr8PCQTN5ZWW2syT2mI9G4/tnh+MbqcemB/SeeWyv7DU+UtPxbR8L1AxurrY9AU6dT7vCeom8LGK2sx+EzHqr/mnlW3ROG+sh+q4/50+EmreLNXTaumePVMfZtzcXxpLjk/4bH/AE/0kWWm3WGdxHRxH6lPysiQscgICBoee/7s1Xl+iMn031a/dFn+nL5yFrfeb+IzodoYe8s9q33m/iMbQc0rL9jfBEta3WWt2jVMErQknY2Mm0g+fgB6YMzOIZZrtSvRo6PHExzSt2ZS+pbnnRmnX2AWM4sAsBJHiehXu4HTA+cy89eXJtu7rhWaM2lrO0Rt0/u7Q7z95v4jId2lyx5QnvsiYm3VZJPcq8ST9qyXNH3n8Od/yGI5Mf3t/ELMl5yzrvXKMB4kED5QIFyryg+mLEU11FtK9TFNoLOatMADjx7yW9ff74HrPLVht4fY1ak6ailCx2k1urp2m0+XdBGR4wPVquB2t/ho3/dvaN7ZUAlSrmvBDeB9CpwRA5cyaYpbqdX0QDRdlXbnDJYz2ZwR1X6yHI9PdPsRvOz3ixzktFYUlwjhbai6ikDPfHQ4O0YPoAB1Pl4Szty1h0VqeyxVm0dKzvO/XwldXLnLLaXV3OCTWUAXv4XG1Bjs8dWDI5yThd42jvNK0zvLnsuScl5tKmOKj9PZ+1Ltezrcfyw7K+DXMAy1MwPgQI5ofJzUidpl6+HcGuW6tjUwAYZ6H1nmbRs8Xy05Z6wvjiGgS+g1WDKsPkcdDKkTtLlqZJx35qqE4lpX0WrK9Qa26EemfES3E80Oqx3rmx7+a+OA8Q+kaau7zZRn4jofxlS0bTs5bPj9nkmrYT4iICBoOfP7s1X/AIjJ9N9Wv3Q5/py+cROhYjecB4SlysxZEFfVjdYakckd2lHAJUjBJOPSQZclq/8AFnFjpPWVheyxKa7tQ9Pa1VOEUi162rZ0LANU47zr1PewB1Hj5Z+sm1qxFu/97r2GK1nosxmABJ6AeJPhM1aiN52hU/tK01NV1NdSBSVexmB+tvcdCPj1zKGr25odZ/j1bRivMz037eqISq3099kP67VfsVf6rJb0fe34c7/kX08f3t/ELNl9yzi7YBJ8hmBEtJzUG0D6yntNTvs21hgqDv42Bc4GwAqT19fPpA9ul5kGNKjqWe+mmwsuAubWVD0Jz4tn4QPVRxwPp7NQlbbVyV3EIHUHG4Meg8DAhHPvM7W6LRtUu2rWJY7K2N6hAhXqDjxY5kmL5l/hsb54Rn2Xa1E1VdjgncAARjulmVAxH7VijHv90ky2+GF3iGffBXzstnTcwB9bZo+zZSgfFhK7WNa0swAzkdNQn4yuxFEcV/XWftGXq9nYU+WEp4P7QbdNQtCVqVUdCfGRziiZ3UsvD6Zb80y3nAfaJffqa6SiKHbBPuni2KIjdWzcNx46TaJnos3EgYiova/pguqrceLJk/PH8pZwz0dBwq2+KY9Uq9lN5bQYP2XIHwwP95Hlj4lHilds2/omkiZpAQNVzQtZ0V4tUuhQ7lUkM3ooIGRk4GZ6paa25oebVi0bSrKnhHCTa9R02sBDoiFVudbN6g5DBcAAnBzjHT1lr3/N5oPdMbacC5Q4ZqV3ppdRtFwQGwWAnFQsJIbBVMttPvWfPfs3m+xpqR2cNBxLRdqospvBrsxp6sO6FNxSq1l25VCUZgDkL0JwTIp1F5j7vcYaw31vGauIVvp7NPqQoRntUKyndW6r2QOBvzuyMdCFMrXpF42lc02ovp7+0ptvHnG7Q63hegpvat9LqyihB2q9pYu9hnssDqNo8/DrIfdcf9lo/wC81fnH7Q4fReFeIo1pAKhj2V+F3MVGenqD8J991xn+81nnH7QkPIyaZbr101N1WFQO9ocKWD2AIu4DPQbsjyYSTHirTsqavX5tVERlnt6eaZCSKTDLkEHwPT5wNTdy7U2m+jZsVNysNrncuzG0KfIAAAD0EDpfgun+kaddzLZp6l2IHODVWyhSw+1hgIHbRwWhtO9de5a7CGyCwKlX3Ltz9XDDp0gRn2gcvVpw+rZuP0YFUJYnu2Y3lvU90dZJi+ZocMty54Qn2bChNUi3Hao2qmTgFy67FPrl1T94Eky1+GF/iOCIwRtHy/wuKrgtSahtSA3aNvz1OP0i1K3T4UV/j6yuwIfP/Ff11nxMvV7Oxx/LCbcB5K01+nS19R2TMOq93p8zIbZJidtmdn1uXHeaxXdu+Fck6Wi9Ll1QJQ5wdnX3eM8zkmY22Vsuuy3pNZp3WDIWQqH2vaoNqq0HiiYPzz/OWcMdHQcKptimfOUs9lNBXQZP2nJHwwP95Hln4lHilt823omciZpAQPDxu9q9LdYo3slbsq4Y7iqkhcL16np0gQHRcyatzt+hh3IpXssaisBmrsstY2sMYXaqj1PmMwO//qZzeqtpCaioY27NR3V7fsyCpXOdoLD90Do03NLbwz6MV22VAnu3B+6iHsskZfL2kADw7Nt3lgPdZxa91q2adMm7UJZuW/C16fIW0eBy3TA893Q9DA4cO5mewVj6BbW7IrEHtMdSVtQEgd5G2nBxuBOD0gcV5sbAzo3LdQ23titTiwINOxCnLEbjuHQACBuuTuL2XvaLKDp9qVkZW0Ft+4kd8Y6YA6fIQJTA69QCUYDxwcfHECv9JwO6vhNunNDOzNVivIZhmioPYu5wCQ4c9T4gwN5wnhTjVaS6xDmrQCosTkraWr3JnPUkKevugeJ+Gas6bRKu4MhftAX6hjYCjk56gLv/AIvCBnX8Ast4hY5Q9nYlqF893b2NHZjbnw3izy9Z9idpSYr+zvFvJSujru013fQ02JfW5Q/Z2WKxx16jKyxEb1lu48U5cE9OkzE7enTdd3LFll+ru1m9jTYgCruXYo2phCMbiysLT5AB/Pd3a8xtOzDzYrYr8sqi4jpHNzkKSMy5E9HV0tWKx1dB0lv3Wn3eHrmr5vTw7S2C6slTjcM/OfJmNnm9o5Z2lfvEeIpp6DbYcBR4epx0USnEbzs5THjtkvywoXXah9bqy3VmsboB7z4CXIiK1dTStcOPbwhfPA9AKNPXSPsqAfj5/jKdp3ndy2fJ7TJNnvnxEQEBAQEDBUePp4e6BmAgICAgICAgICBAPaPyibx9JpHfUd9fvAfaEmx5NuktXh+s5P079vBX/LfMl2hs7vVftIfAiTWpFoa2o01M9eq2OD846S8DvCpvNWA/OVppaGFl0WbHPm3P0/T4z2lWPXck87SrezyeUtLxfnLSUA94Wt5KoH5z1GO0rOLQ5sk+Sq+aOaLdc4z3UGdqDwH/AD1litIq3NNpaYK9O/mnHs35RNWNVcO8R3F9P8x/lIsl9+kMziGs5v06flYkhZBAQEBAQEBAQEBAQEBAQEBAQECIc08jU6rLpiq31+yx9/offJKZJhoabX3xfDbrCuuI8h6yo9ENg9U6/lJ4yVlr49fhv47Nf/YOs8Oys+Rnrmqm94w/+obHhvIOstPVOzHq/T8+s8zlrCHJr8NPHdYXLPIVOmw9mLrOniO6D8POQWyzLJ1PEb5OlekJjI2cQEBAQEBAQEBAQEBAQEBAQEBAQEBAQEBAQEBAQEBAQEBAQEBAQEBAQEBAQEBAQEBAQEBAQEBAQEBAQEBAQEBAQEBAQEBAQEBAQEBAQE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22" name="AutoShape 6" descr="data:image/jpeg;base64,/9j/4AAQSkZJRgABAQAAAQABAAD/2wCEAAkGBxQSDxMQEhQWDxQUFhgWFhUVFhYXFRUWFRIYFhcRGhQbHCggGBolGxUWITEhMSorOi8uFyA/ODMtNygwLisBCgoKDg0OGxAQGywkICYsLCwsLCwsLC0sLSwsLCwsLDcsLC4sLCwtLCwsLCwsLCwsLCwsLCwsLCwsNywsLCwsLP/AABEIAHgAyAMBEQACEQEDEQH/xAAcAAEAAgIDAQAAAAAAAAAAAAAABgcBBQIDBAj/xAA/EAACAgECAwUEBgcHBQAAAAABAgADEQQSBQYhEyIxQVEHYXGRFDJCUqGxIzNygZLB0RU1Q2Ky4fAWJHOi8f/EABoBAQADAQEBAAAAAAAAAAAAAAADBAUGAgH/xAAvEQEAAgECBAMHBAMBAAAAAAAAAQIDBBEFEiExQVFhExQiMjNxgSORsfAGFeFS/9oADAMBAAIRAxEAPwC8YCAgICAgICAgICAgICAgICAgICAgICAgICAgICAgICAgICAgICAgICAgICAgICAgICAgICAgICAgICAgICAgICAgICAgQ72g81PolrWrG9sk5APdHT8z+Ekx05u7R0Gkrn3m3ZENF7Q9da4rRUZicABBJZxViOq/bh2nrG9t1pcJW4VDt2D2Hqdq4C/5ff8AGV528GHlmnN8EdHunxGQEBAQEBAQEBAQEBAQEBAQEBAQEDECueb+TdVrNS1uUVfBQW8h4eXx+cnpkisNjS63DhxxXrv4t3yTyguiUu+Htbz8lHoD6zxfJzK2t1s5p2r2SvEjUGYCAgICAgICAgICAgICAgICAgIGMwIdzRz7Vps11Yus/wDUf1MlpjmWjpuHXy/FbpCuuIc76y5uljIPup0/KTRjrDXx6HDTw/drf7T1Wd2+zP7565ap/ZY+20Nlw/njWUnrYXHo/X855nHWUGTQ4b+G32WHyz7QadQRXbih/XPdP9JDbFMdmTqeHXx9adYTMGRM1mAgICBgmBjePUQG8eog3Y3j1EG7lmfBjd759NpN3vh92k3Q+OUDEDh2wwSDuwMnHU/IQMV3ghT4bgCA3Ruoz9U9QfdAV3g58Vw23vDGSPTPiPfA6bdeosakZe1a+12DxZSWUYJwMkqR4wIH7QOc9ta0UEozrlycqyg/YIPUH1k2Om/WWvw7Rxb9S/4Qrljli3XWEjoo6sx8AD/8Pyk17xVpanVUwV691h8J0vC9OMBq7G8y/Xr8PCQTN5ZWW2syT2mI9G4/tnh+MbqcemB/SeeWyv7DU+UtPxbR8L1AxurrY9AU6dT7vCeom8LGK2sx+EzHqr/mnlW3ROG+sh+q4/50+EmreLNXTaumePVMfZtzcXxpLjk/4bH/AE/0kWWm3WGdxHRxH6lPysiQscgICBoee/7s1Xl+iMn031a/dFn+nL5yFrfeb+IzodoYe8s9q33m/iMbQc0rL9jfBEta3WWt2jVMErQknY2Mm0g+fgB6YMzOIZZrtSvRo6PHExzSt2ZS+pbnnRmnX2AWM4sAsBJHiehXu4HTA+cy89eXJtu7rhWaM2lrO0Rt0/u7Q7z95v4jId2lyx5QnvsiYm3VZJPcq8ST9qyXNH3n8Od/yGI5Mf3t/ELMl5yzrvXKMB4kED5QIFyryg+mLEU11FtK9TFNoLOatMADjx7yW9ff74HrPLVht4fY1ak6ailCx2k1urp2m0+XdBGR4wPVquB2t/ho3/dvaN7ZUAlSrmvBDeB9CpwRA5cyaYpbqdX0QDRdlXbnDJYz2ZwR1X6yHI9PdPsRvOz3ixzktFYUlwjhbai6ikDPfHQ4O0YPoAB1Pl4Szty1h0VqeyxVm0dKzvO/XwldXLnLLaXV3OCTWUAXv4XG1Bjs8dWDI5yThd42jvNK0zvLnsuScl5tKmOKj9PZ+1Ltezrcfyw7K+DXMAy1MwPgQI5ofJzUidpl6+HcGuW6tjUwAYZ6H1nmbRs8Xy05Z6wvjiGgS+g1WDKsPkcdDKkTtLlqZJx35qqE4lpX0WrK9Qa26EemfES3E80Oqx3rmx7+a+OA8Q+kaau7zZRn4jofxlS0bTs5bPj9nkmrYT4iICBoOfP7s1X/AIjJ9N9Wv3Q5/py+cROhYjecB4SlysxZEFfVjdYakckd2lHAJUjBJOPSQZclq/8AFnFjpPWVheyxKa7tQ9Pa1VOEUi162rZ0LANU47zr1PewB1Hj5Z+sm1qxFu/97r2GK1nosxmABJ6AeJPhM1aiN52hU/tK01NV1NdSBSVexmB+tvcdCPj1zKGr25odZ/j1bRivMz037eqISq3099kP67VfsVf6rJb0fe34c7/kX08f3t/ELNl9yzi7YBJ8hmBEtJzUG0D6yntNTvs21hgqDv42Bc4GwAqT19fPpA9ul5kGNKjqWe+mmwsuAubWVD0Jz4tn4QPVRxwPp7NQlbbVyV3EIHUHG4Meg8DAhHPvM7W6LRtUu2rWJY7K2N6hAhXqDjxY5kmL5l/hsb54Rn2Xa1E1VdjgncAARjulmVAxH7VijHv90ky2+GF3iGffBXzstnTcwB9bZo+zZSgfFhK7WNa0swAzkdNQn4yuxFEcV/XWftGXq9nYU+WEp4P7QbdNQtCVqVUdCfGRziiZ3UsvD6Zb80y3nAfaJffqa6SiKHbBPuni2KIjdWzcNx46TaJnos3EgYiova/pguqrceLJk/PH8pZwz0dBwq2+KY9Uq9lN5bQYP2XIHwwP95Hlj4lHilds2/omkiZpAQNVzQtZ0V4tUuhQ7lUkM3ooIGRk4GZ6paa25oebVi0bSrKnhHCTa9R02sBDoiFVudbN6g5DBcAAnBzjHT1lr3/N5oPdMbacC5Q4ZqV3ppdRtFwQGwWAnFQsJIbBVMttPvWfPfs3m+xpqR2cNBxLRdqospvBrsxp6sO6FNxSq1l25VCUZgDkL0JwTIp1F5j7vcYaw31vGauIVvp7NPqQoRntUKyndW6r2QOBvzuyMdCFMrXpF42lc02ovp7+0ptvHnG7Q63hegpvat9LqyihB2q9pYu9hnssDqNo8/DrIfdcf9lo/wC81fnH7Q4fReFeIo1pAKhj2V+F3MVGenqD8J991xn+81nnH7QkPIyaZbr101N1WFQO9ocKWD2AIu4DPQbsjyYSTHirTsqavX5tVERlnt6eaZCSKTDLkEHwPT5wNTdy7U2m+jZsVNysNrncuzG0KfIAAAD0EDpfgun+kaddzLZp6l2IHODVWyhSw+1hgIHbRwWhtO9de5a7CGyCwKlX3Ltz9XDDp0gRn2gcvVpw+rZuP0YFUJYnu2Y3lvU90dZJi+ZocMty54Qn2bChNUi3Hao2qmTgFy67FPrl1T94Eky1+GF/iOCIwRtHy/wuKrgtSahtSA3aNvz1OP0i1K3T4UV/j6yuwIfP/Ff11nxMvV7Oxx/LCbcB5K01+nS19R2TMOq93p8zIbZJidtmdn1uXHeaxXdu+Fck6Wi9Ll1QJQ5wdnX3eM8zkmY22Vsuuy3pNZp3WDIWQqH2vaoNqq0HiiYPzz/OWcMdHQcKptimfOUs9lNBXQZP2nJHwwP95Hln4lHilt823omciZpAQPDxu9q9LdYo3slbsq4Y7iqkhcL16np0gQHRcyatzt+hh3IpXssaisBmrsstY2sMYXaqj1PmMwO//qZzeqtpCaioY27NR3V7fsyCpXOdoLD90Do03NLbwz6MV22VAnu3B+6iHsskZfL2kADw7Nt3lgPdZxa91q2adMm7UJZuW/C16fIW0eBy3TA893Q9DA4cO5mewVj6BbW7IrEHtMdSVtQEgd5G2nBxuBOD0gcV5sbAzo3LdQ23titTiwINOxCnLEbjuHQACBuuTuL2XvaLKDp9qVkZW0Ft+4kd8Y6YA6fIQJTA69QCUYDxwcfHECv9JwO6vhNunNDOzNVivIZhmioPYu5wCQ4c9T4gwN5wnhTjVaS6xDmrQCosTkraWr3JnPUkKevugeJ+Gas6bRKu4MhftAX6hjYCjk56gLv/AIvCBnX8Ast4hY5Q9nYlqF893b2NHZjbnw3izy9Z9idpSYr+zvFvJSujru013fQ02JfW5Q/Z2WKxx16jKyxEb1lu48U5cE9OkzE7enTdd3LFll+ru1m9jTYgCruXYo2phCMbiysLT5AB/Pd3a8xtOzDzYrYr8sqi4jpHNzkKSMy5E9HV0tWKx1dB0lv3Wn3eHrmr5vTw7S2C6slTjcM/OfJmNnm9o5Z2lfvEeIpp6DbYcBR4epx0USnEbzs5THjtkvywoXXah9bqy3VmsboB7z4CXIiK1dTStcOPbwhfPA9AKNPXSPsqAfj5/jKdp3ndy2fJ7TJNnvnxEQEBAQEDBUePp4e6BmAgICAgICAgICBAPaPyibx9JpHfUd9fvAfaEmx5NuktXh+s5P079vBX/LfMl2hs7vVftIfAiTWpFoa2o01M9eq2OD846S8DvCpvNWA/OVppaGFl0WbHPm3P0/T4z2lWPXck87SrezyeUtLxfnLSUA94Wt5KoH5z1GO0rOLQ5sk+Sq+aOaLdc4z3UGdqDwH/AD1litIq3NNpaYK9O/mnHs35RNWNVcO8R3F9P8x/lIsl9+kMziGs5v06flYkhZBAQEBAQEBAQEBAQEBAQEBAQECIc08jU6rLpiq31+yx9/offJKZJhoabX3xfDbrCuuI8h6yo9ENg9U6/lJ4yVlr49fhv47Nf/YOs8Oys+Rnrmqm94w/+obHhvIOstPVOzHq/T8+s8zlrCHJr8NPHdYXLPIVOmw9mLrOniO6D8POQWyzLJ1PEb5OlekJjI2cQEBAQEBAQEBAQEBAQEBAQEBAQEBAQEBAQEBAQEBAQEBAQEBAQEBAQEBAQEBAQEBAQEBAQEBAQEBAQEBAQEBAQEBAQEBAQEBAQEBAQED/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23" name="AutoShape 8" descr="data:image/jpeg;base64,/9j/4AAQSkZJRgABAQAAAQABAAD/2wCEAAkGBxQSDxMQEhQWDxQUFhgWFhUVFhYXFRUWFRIYFhcRGhQbHCggGBolGxUWITEhMSorOi8uFyA/ODMtNygwLisBCgoKDg0OGxAQGywkICYsLCwsLCwsLC0sLSwsLCwsLDcsLC4sLCwtLCwsLCwsLCwsLCwsLCwsLCwsNywsLCwsLP/AABEIAHgAyAMBEQACEQEDEQH/xAAcAAEAAgIDAQAAAAAAAAAAAAAABgcBBQIDBAj/xAA/EAACAgECAwUEBgcHBQAAAAABAgADEQQSBQYhEyIxQVEHYXGRFDJCUqGxIzNygZLB0RU1Q2Ky4fAWJHOi8f/EABoBAQADAQEBAAAAAAAAAAAAAAADBAUGAgH/xAAvEQEAAgECBAMHBAMBAAAAAAAAAQIDBBEFEiExQVFhExQiMjNxgSORsfAGFeFS/9oADAMBAAIRAxEAPwC8YCAgICAgICAgICAgICAgICAgICAgICAgICAgICAgICAgICAgICAgICAgICAgICAgICAgICAgICAgICAgICAgICAgICAgQ72g81PolrWrG9sk5APdHT8z+Ekx05u7R0Gkrn3m3ZENF7Q9da4rRUZicABBJZxViOq/bh2nrG9t1pcJW4VDt2D2Hqdq4C/5ff8AGV528GHlmnN8EdHunxGQEBAQEBAQEBAQEBAQEBAQEBAQEDECueb+TdVrNS1uUVfBQW8h4eXx+cnpkisNjS63DhxxXrv4t3yTyguiUu+Htbz8lHoD6zxfJzK2t1s5p2r2SvEjUGYCAgICAgICAgICAgICAgICAgIGMwIdzRz7Vps11Yus/wDUf1MlpjmWjpuHXy/FbpCuuIc76y5uljIPup0/KTRjrDXx6HDTw/drf7T1Wd2+zP7565ap/ZY+20Nlw/njWUnrYXHo/X855nHWUGTQ4b+G32WHyz7QadQRXbih/XPdP9JDbFMdmTqeHXx9adYTMGRM1mAgICBgmBjePUQG8eog3Y3j1EG7lmfBjd759NpN3vh92k3Q+OUDEDh2wwSDuwMnHU/IQMV3ghT4bgCA3Ruoz9U9QfdAV3g58Vw23vDGSPTPiPfA6bdeosakZe1a+12DxZSWUYJwMkqR4wIH7QOc9ta0UEozrlycqyg/YIPUH1k2Om/WWvw7Rxb9S/4Qrljli3XWEjoo6sx8AD/8Pyk17xVpanVUwV691h8J0vC9OMBq7G8y/Xr8PCQTN5ZWW2syT2mI9G4/tnh+MbqcemB/SeeWyv7DU+UtPxbR8L1AxurrY9AU6dT7vCeom8LGK2sx+EzHqr/mnlW3ROG+sh+q4/50+EmreLNXTaumePVMfZtzcXxpLjk/4bH/AE/0kWWm3WGdxHRxH6lPysiQscgICBoee/7s1Xl+iMn031a/dFn+nL5yFrfeb+IzodoYe8s9q33m/iMbQc0rL9jfBEta3WWt2jVMErQknY2Mm0g+fgB6YMzOIZZrtSvRo6PHExzSt2ZS+pbnnRmnX2AWM4sAsBJHiehXu4HTA+cy89eXJtu7rhWaM2lrO0Rt0/u7Q7z95v4jId2lyx5QnvsiYm3VZJPcq8ST9qyXNH3n8Od/yGI5Mf3t/ELMl5yzrvXKMB4kED5QIFyryg+mLEU11FtK9TFNoLOatMADjx7yW9ff74HrPLVht4fY1ak6ailCx2k1urp2m0+XdBGR4wPVquB2t/ho3/dvaN7ZUAlSrmvBDeB9CpwRA5cyaYpbqdX0QDRdlXbnDJYz2ZwR1X6yHI9PdPsRvOz3ixzktFYUlwjhbai6ikDPfHQ4O0YPoAB1Pl4Szty1h0VqeyxVm0dKzvO/XwldXLnLLaXV3OCTWUAXv4XG1Bjs8dWDI5yThd42jvNK0zvLnsuScl5tKmOKj9PZ+1Ltezrcfyw7K+DXMAy1MwPgQI5ofJzUidpl6+HcGuW6tjUwAYZ6H1nmbRs8Xy05Z6wvjiGgS+g1WDKsPkcdDKkTtLlqZJx35qqE4lpX0WrK9Qa26EemfES3E80Oqx3rmx7+a+OA8Q+kaau7zZRn4jofxlS0bTs5bPj9nkmrYT4iICBoOfP7s1X/AIjJ9N9Wv3Q5/py+cROhYjecB4SlysxZEFfVjdYakckd2lHAJUjBJOPSQZclq/8AFnFjpPWVheyxKa7tQ9Pa1VOEUi162rZ0LANU47zr1PewB1Hj5Z+sm1qxFu/97r2GK1nosxmABJ6AeJPhM1aiN52hU/tK01NV1NdSBSVexmB+tvcdCPj1zKGr25odZ/j1bRivMz037eqISq3099kP67VfsVf6rJb0fe34c7/kX08f3t/ELNl9yzi7YBJ8hmBEtJzUG0D6yntNTvs21hgqDv42Bc4GwAqT19fPpA9ul5kGNKjqWe+mmwsuAubWVD0Jz4tn4QPVRxwPp7NQlbbVyV3EIHUHG4Meg8DAhHPvM7W6LRtUu2rWJY7K2N6hAhXqDjxY5kmL5l/hsb54Rn2Xa1E1VdjgncAARjulmVAxH7VijHv90ky2+GF3iGffBXzstnTcwB9bZo+zZSgfFhK7WNa0swAzkdNQn4yuxFEcV/XWftGXq9nYU+WEp4P7QbdNQtCVqVUdCfGRziiZ3UsvD6Zb80y3nAfaJffqa6SiKHbBPuni2KIjdWzcNx46TaJnos3EgYiova/pguqrceLJk/PH8pZwz0dBwq2+KY9Uq9lN5bQYP2XIHwwP95Hlj4lHilds2/omkiZpAQNVzQtZ0V4tUuhQ7lUkM3ooIGRk4GZ6paa25oebVi0bSrKnhHCTa9R02sBDoiFVudbN6g5DBcAAnBzjHT1lr3/N5oPdMbacC5Q4ZqV3ppdRtFwQGwWAnFQsJIbBVMttPvWfPfs3m+xpqR2cNBxLRdqospvBrsxp6sO6FNxSq1l25VCUZgDkL0JwTIp1F5j7vcYaw31vGauIVvp7NPqQoRntUKyndW6r2QOBvzuyMdCFMrXpF42lc02ovp7+0ptvHnG7Q63hegpvat9LqyihB2q9pYu9hnssDqNo8/DrIfdcf9lo/wC81fnH7Q4fReFeIo1pAKhj2V+F3MVGenqD8J991xn+81nnH7QkPIyaZbr101N1WFQO9ocKWD2AIu4DPQbsjyYSTHirTsqavX5tVERlnt6eaZCSKTDLkEHwPT5wNTdy7U2m+jZsVNysNrncuzG0KfIAAAD0EDpfgun+kaddzLZp6l2IHODVWyhSw+1hgIHbRwWhtO9de5a7CGyCwKlX3Ltz9XDDp0gRn2gcvVpw+rZuP0YFUJYnu2Y3lvU90dZJi+ZocMty54Qn2bChNUi3Hao2qmTgFy67FPrl1T94Eky1+GF/iOCIwRtHy/wuKrgtSahtSA3aNvz1OP0i1K3T4UV/j6yuwIfP/Ff11nxMvV7Oxx/LCbcB5K01+nS19R2TMOq93p8zIbZJidtmdn1uXHeaxXdu+Fck6Wi9Ll1QJQ5wdnX3eM8zkmY22Vsuuy3pNZp3WDIWQqH2vaoNqq0HiiYPzz/OWcMdHQcKptimfOUs9lNBXQZP2nJHwwP95Hln4lHilt823omciZpAQPDxu9q9LdYo3slbsq4Y7iqkhcL16np0gQHRcyatzt+hh3IpXssaisBmrsstY2sMYXaqj1PmMwO//qZzeqtpCaioY27NR3V7fsyCpXOdoLD90Do03NLbwz6MV22VAnu3B+6iHsskZfL2kADw7Nt3lgPdZxa91q2adMm7UJZuW/C16fIW0eBy3TA893Q9DA4cO5mewVj6BbW7IrEHtMdSVtQEgd5G2nBxuBOD0gcV5sbAzo3LdQ23titTiwINOxCnLEbjuHQACBuuTuL2XvaLKDp9qVkZW0Ft+4kd8Y6YA6fIQJTA69QCUYDxwcfHECv9JwO6vhNunNDOzNVivIZhmioPYu5wCQ4c9T4gwN5wnhTjVaS6xDmrQCosTkraWr3JnPUkKevugeJ+Gas6bRKu4MhftAX6hjYCjk56gLv/AIvCBnX8Ast4hY5Q9nYlqF893b2NHZjbnw3izy9Z9idpSYr+zvFvJSujru013fQ02JfW5Q/Z2WKxx16jKyxEb1lu48U5cE9OkzE7enTdd3LFll+ru1m9jTYgCruXYo2phCMbiysLT5AB/Pd3a8xtOzDzYrYr8sqi4jpHNzkKSMy5E9HV0tWKx1dB0lv3Wn3eHrmr5vTw7S2C6slTjcM/OfJmNnm9o5Z2lfvEeIpp6DbYcBR4epx0USnEbzs5THjtkvywoXXah9bqy3VmsboB7z4CXIiK1dTStcOPbwhfPA9AKNPXSPsqAfj5/jKdp3ndy2fJ7TJNnvnxEQEBAQEDBUePp4e6BmAgICAgICAgICBAPaPyibx9JpHfUd9fvAfaEmx5NuktXh+s5P079vBX/LfMl2hs7vVftIfAiTWpFoa2o01M9eq2OD846S8DvCpvNWA/OVppaGFl0WbHPm3P0/T4z2lWPXck87SrezyeUtLxfnLSUA94Wt5KoH5z1GO0rOLQ5sk+Sq+aOaLdc4z3UGdqDwH/AD1litIq3NNpaYK9O/mnHs35RNWNVcO8R3F9P8x/lIsl9+kMziGs5v06flYkhZBAQEBAQEBAQEBAQEBAQEBAQECIc08jU6rLpiq31+yx9/offJKZJhoabX3xfDbrCuuI8h6yo9ENg9U6/lJ4yVlr49fhv47Nf/YOs8Oys+Rnrmqm94w/+obHhvIOstPVOzHq/T8+s8zlrCHJr8NPHdYXLPIVOmw9mLrOniO6D8POQWyzLJ1PEb5OlekJjI2cQEBAQEBAQEBAQEBAQEBAQEBAQEBAQEBAQEBAQEBAQEBAQEBAQEBAQEBAQEBAQEBAQEBAQEBAQEBAQEBAQEBAQEBAQEBAQEBAQEBAQED/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grpSp>
        <p:nvGrpSpPr>
          <p:cNvPr id="32" name="Groupe 31">
            <a:extLst>
              <a:ext uri="{FF2B5EF4-FFF2-40B4-BE49-F238E27FC236}">
                <a16:creationId xmlns:a16="http://schemas.microsoft.com/office/drawing/2014/main" id="{07795794-BFD8-4944-B041-522E17F73547}"/>
              </a:ext>
            </a:extLst>
          </p:cNvPr>
          <p:cNvGrpSpPr/>
          <p:nvPr/>
        </p:nvGrpSpPr>
        <p:grpSpPr>
          <a:xfrm>
            <a:off x="614721" y="-94451"/>
            <a:ext cx="8390977" cy="1348285"/>
            <a:chOff x="614721" y="-94451"/>
            <a:chExt cx="8390977" cy="1348285"/>
          </a:xfrm>
        </p:grpSpPr>
        <p:pic>
          <p:nvPicPr>
            <p:cNvPr id="33" name="Image 32">
              <a:extLst>
                <a:ext uri="{FF2B5EF4-FFF2-40B4-BE49-F238E27FC236}">
                  <a16:creationId xmlns:a16="http://schemas.microsoft.com/office/drawing/2014/main" id="{8B65D6C6-94FB-4889-9F65-D82D684886EB}"/>
                </a:ext>
              </a:extLst>
            </p:cNvPr>
            <p:cNvPicPr/>
            <p:nvPr/>
          </p:nvPicPr>
          <p:blipFill>
            <a:blip r:embed="rId2" cstate="print"/>
            <a:srcRect/>
            <a:stretch>
              <a:fillRect/>
            </a:stretch>
          </p:blipFill>
          <p:spPr bwMode="auto">
            <a:xfrm>
              <a:off x="5567188" y="0"/>
              <a:ext cx="890463" cy="893294"/>
            </a:xfrm>
            <a:prstGeom prst="rect">
              <a:avLst/>
            </a:prstGeom>
            <a:noFill/>
          </p:spPr>
        </p:pic>
        <p:pic>
          <p:nvPicPr>
            <p:cNvPr id="34" name="Image 33">
              <a:extLst>
                <a:ext uri="{FF2B5EF4-FFF2-40B4-BE49-F238E27FC236}">
                  <a16:creationId xmlns:a16="http://schemas.microsoft.com/office/drawing/2014/main" id="{6C40D6BA-939D-410E-9B6B-715497ED2612}"/>
                </a:ext>
              </a:extLst>
            </p:cNvPr>
            <p:cNvPicPr/>
            <p:nvPr/>
          </p:nvPicPr>
          <p:blipFill>
            <a:blip r:embed="rId3" cstate="print"/>
            <a:srcRect/>
            <a:stretch>
              <a:fillRect/>
            </a:stretch>
          </p:blipFill>
          <p:spPr bwMode="auto">
            <a:xfrm>
              <a:off x="6372200" y="33887"/>
              <a:ext cx="948467" cy="954665"/>
            </a:xfrm>
            <a:prstGeom prst="rect">
              <a:avLst/>
            </a:prstGeom>
            <a:noFill/>
          </p:spPr>
        </p:pic>
        <p:pic>
          <p:nvPicPr>
            <p:cNvPr id="35" name="Image 34">
              <a:extLst>
                <a:ext uri="{FF2B5EF4-FFF2-40B4-BE49-F238E27FC236}">
                  <a16:creationId xmlns:a16="http://schemas.microsoft.com/office/drawing/2014/main" id="{D46AAC63-7734-4462-BC65-E66174C2C225}"/>
                </a:ext>
              </a:extLst>
            </p:cNvPr>
            <p:cNvPicPr/>
            <p:nvPr/>
          </p:nvPicPr>
          <p:blipFill>
            <a:blip r:embed="rId4" cstate="print"/>
            <a:srcRect/>
            <a:stretch>
              <a:fillRect/>
            </a:stretch>
          </p:blipFill>
          <p:spPr bwMode="auto">
            <a:xfrm>
              <a:off x="4499992" y="183245"/>
              <a:ext cx="1067196" cy="1070589"/>
            </a:xfrm>
            <a:prstGeom prst="rect">
              <a:avLst/>
            </a:prstGeom>
            <a:noFill/>
          </p:spPr>
        </p:pic>
        <p:pic>
          <p:nvPicPr>
            <p:cNvPr id="36" name="Image 35">
              <a:extLst>
                <a:ext uri="{FF2B5EF4-FFF2-40B4-BE49-F238E27FC236}">
                  <a16:creationId xmlns:a16="http://schemas.microsoft.com/office/drawing/2014/main" id="{B3BE6622-97BD-44DB-A0B2-7519C9C73C45}"/>
                </a:ext>
              </a:extLst>
            </p:cNvPr>
            <p:cNvPicPr/>
            <p:nvPr/>
          </p:nvPicPr>
          <p:blipFill>
            <a:blip r:embed="rId5" cstate="print"/>
            <a:srcRect/>
            <a:stretch>
              <a:fillRect/>
            </a:stretch>
          </p:blipFill>
          <p:spPr bwMode="auto">
            <a:xfrm>
              <a:off x="3995936" y="33887"/>
              <a:ext cx="648474" cy="634171"/>
            </a:xfrm>
            <a:prstGeom prst="rect">
              <a:avLst/>
            </a:prstGeom>
            <a:noFill/>
          </p:spPr>
        </p:pic>
        <p:pic>
          <p:nvPicPr>
            <p:cNvPr id="37" name="Image 36">
              <a:extLst>
                <a:ext uri="{FF2B5EF4-FFF2-40B4-BE49-F238E27FC236}">
                  <a16:creationId xmlns:a16="http://schemas.microsoft.com/office/drawing/2014/main" id="{050C4E60-06FE-4736-AE88-947C1ADB9CEF}"/>
                </a:ext>
              </a:extLst>
            </p:cNvPr>
            <p:cNvPicPr/>
            <p:nvPr/>
          </p:nvPicPr>
          <p:blipFill>
            <a:blip r:embed="rId6" cstate="print"/>
            <a:srcRect/>
            <a:stretch>
              <a:fillRect/>
            </a:stretch>
          </p:blipFill>
          <p:spPr bwMode="auto">
            <a:xfrm>
              <a:off x="3275856" y="268484"/>
              <a:ext cx="897260" cy="900113"/>
            </a:xfrm>
            <a:prstGeom prst="rect">
              <a:avLst/>
            </a:prstGeom>
            <a:noFill/>
          </p:spPr>
        </p:pic>
        <p:pic>
          <p:nvPicPr>
            <p:cNvPr id="38" name="Image 37">
              <a:extLst>
                <a:ext uri="{FF2B5EF4-FFF2-40B4-BE49-F238E27FC236}">
                  <a16:creationId xmlns:a16="http://schemas.microsoft.com/office/drawing/2014/main" id="{CC8B5835-242D-49B0-95F3-73EC706B2FAA}"/>
                </a:ext>
              </a:extLst>
            </p:cNvPr>
            <p:cNvPicPr/>
            <p:nvPr/>
          </p:nvPicPr>
          <p:blipFill>
            <a:blip r:embed="rId7" cstate="print"/>
            <a:srcRect/>
            <a:stretch>
              <a:fillRect/>
            </a:stretch>
          </p:blipFill>
          <p:spPr bwMode="auto">
            <a:xfrm>
              <a:off x="7727782" y="-94451"/>
              <a:ext cx="1277916" cy="1288798"/>
            </a:xfrm>
            <a:prstGeom prst="rect">
              <a:avLst/>
            </a:prstGeom>
            <a:noFill/>
          </p:spPr>
        </p:pic>
        <p:pic>
          <p:nvPicPr>
            <p:cNvPr id="39" name="Image 38">
              <a:extLst>
                <a:ext uri="{FF2B5EF4-FFF2-40B4-BE49-F238E27FC236}">
                  <a16:creationId xmlns:a16="http://schemas.microsoft.com/office/drawing/2014/main" id="{D8022009-20C1-4C1A-9323-C96B8040F5C3}"/>
                </a:ext>
              </a:extLst>
            </p:cNvPr>
            <p:cNvPicPr/>
            <p:nvPr/>
          </p:nvPicPr>
          <p:blipFill>
            <a:blip r:embed="rId8" cstate="print"/>
            <a:srcRect/>
            <a:stretch>
              <a:fillRect/>
            </a:stretch>
          </p:blipFill>
          <p:spPr bwMode="auto">
            <a:xfrm>
              <a:off x="7320667" y="549948"/>
              <a:ext cx="539715" cy="538704"/>
            </a:xfrm>
            <a:prstGeom prst="rect">
              <a:avLst/>
            </a:prstGeom>
            <a:noFill/>
          </p:spPr>
        </p:pic>
        <p:pic>
          <p:nvPicPr>
            <p:cNvPr id="40" name="Image 39">
              <a:extLst>
                <a:ext uri="{FF2B5EF4-FFF2-40B4-BE49-F238E27FC236}">
                  <a16:creationId xmlns:a16="http://schemas.microsoft.com/office/drawing/2014/main" id="{72D4B7CF-EC93-474B-BB0E-5E055DEB8F0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4721" y="171649"/>
              <a:ext cx="2186901" cy="1022698"/>
            </a:xfrm>
            <a:prstGeom prst="rect">
              <a:avLst/>
            </a:prstGeom>
          </p:spPr>
        </p:pic>
      </p:grpSp>
      <p:sp>
        <p:nvSpPr>
          <p:cNvPr id="4" name="Rectangle 3">
            <a:extLst>
              <a:ext uri="{FF2B5EF4-FFF2-40B4-BE49-F238E27FC236}">
                <a16:creationId xmlns:a16="http://schemas.microsoft.com/office/drawing/2014/main" id="{17300AC9-09BC-473B-8C70-0509F5E14B02}"/>
              </a:ext>
            </a:extLst>
          </p:cNvPr>
          <p:cNvSpPr/>
          <p:nvPr/>
        </p:nvSpPr>
        <p:spPr>
          <a:xfrm>
            <a:off x="4902217" y="5206274"/>
            <a:ext cx="3888432" cy="12948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dirty="0"/>
          </a:p>
        </p:txBody>
      </p:sp>
      <p:sp>
        <p:nvSpPr>
          <p:cNvPr id="5" name="ZoneTexte 4">
            <a:extLst>
              <a:ext uri="{FF2B5EF4-FFF2-40B4-BE49-F238E27FC236}">
                <a16:creationId xmlns:a16="http://schemas.microsoft.com/office/drawing/2014/main" id="{7E813C02-1EF3-4DCE-8095-EFCCF96D6C2D}"/>
              </a:ext>
            </a:extLst>
          </p:cNvPr>
          <p:cNvSpPr txBox="1"/>
          <p:nvPr/>
        </p:nvSpPr>
        <p:spPr>
          <a:xfrm>
            <a:off x="4654020" y="2660892"/>
            <a:ext cx="4282785" cy="2092881"/>
          </a:xfrm>
          <a:prstGeom prst="rect">
            <a:avLst/>
          </a:prstGeom>
          <a:noFill/>
        </p:spPr>
        <p:txBody>
          <a:bodyPr wrap="square" rtlCol="0">
            <a:spAutoFit/>
          </a:bodyPr>
          <a:lstStyle/>
          <a:p>
            <a:pPr algn="ctr"/>
            <a:r>
              <a:rPr lang="fr-FR" sz="6600" dirty="0">
                <a:solidFill>
                  <a:srgbClr val="0070C0"/>
                </a:solidFill>
                <a:latin typeface="Futura Std Condensed ExtBd" panose="020B0806020204030204" pitchFamily="34" charset="0"/>
              </a:rPr>
              <a:t>MERCI</a:t>
            </a:r>
            <a:r>
              <a:rPr lang="fr-FR" sz="5400" dirty="0">
                <a:solidFill>
                  <a:srgbClr val="0070C0"/>
                </a:solidFill>
                <a:latin typeface="Futura Std Condensed ExtBd" panose="020B0806020204030204" pitchFamily="34" charset="0"/>
              </a:rPr>
              <a:t> </a:t>
            </a:r>
          </a:p>
          <a:p>
            <a:pPr algn="ctr"/>
            <a:r>
              <a:rPr lang="fr-FR" sz="3200" dirty="0">
                <a:solidFill>
                  <a:srgbClr val="002060"/>
                </a:solidFill>
                <a:latin typeface="Futura Std Condensed ExtBd" panose="020B0806020204030204" pitchFamily="34" charset="0"/>
              </a:rPr>
              <a:t>de votre confiance </a:t>
            </a:r>
          </a:p>
          <a:p>
            <a:pPr algn="ctr"/>
            <a:r>
              <a:rPr lang="fr-FR" sz="3200" dirty="0">
                <a:solidFill>
                  <a:srgbClr val="002060"/>
                </a:solidFill>
                <a:latin typeface="Futura Std Condensed ExtBd" panose="020B0806020204030204" pitchFamily="34" charset="0"/>
              </a:rPr>
              <a:t>et de votre soutien !</a:t>
            </a:r>
          </a:p>
        </p:txBody>
      </p:sp>
      <p:sp>
        <p:nvSpPr>
          <p:cNvPr id="3" name="ZoneTexte 2">
            <a:extLst>
              <a:ext uri="{FF2B5EF4-FFF2-40B4-BE49-F238E27FC236}">
                <a16:creationId xmlns:a16="http://schemas.microsoft.com/office/drawing/2014/main" id="{3EE3250E-E673-4E88-95DF-938C9310E931}"/>
              </a:ext>
            </a:extLst>
          </p:cNvPr>
          <p:cNvSpPr txBox="1"/>
          <p:nvPr/>
        </p:nvSpPr>
        <p:spPr>
          <a:xfrm>
            <a:off x="5108205" y="5366919"/>
            <a:ext cx="3476456" cy="892552"/>
          </a:xfrm>
          <a:prstGeom prst="rect">
            <a:avLst/>
          </a:prstGeom>
          <a:noFill/>
        </p:spPr>
        <p:txBody>
          <a:bodyPr wrap="square" rtlCol="0">
            <a:spAutoFit/>
          </a:bodyPr>
          <a:lstStyle/>
          <a:p>
            <a:pPr algn="ctr"/>
            <a:r>
              <a:rPr lang="fr-FR" sz="2800" dirty="0">
                <a:latin typeface="Futura Std Condensed" panose="020B0506020204030204" pitchFamily="34" charset="0"/>
              </a:rPr>
              <a:t>Pré-DIC à remplir en ligne sur</a:t>
            </a:r>
          </a:p>
          <a:p>
            <a:pPr algn="ctr"/>
            <a:r>
              <a:rPr lang="fr-FR" sz="2400" b="1" dirty="0">
                <a:solidFill>
                  <a:srgbClr val="0070C0"/>
                </a:solidFill>
                <a:latin typeface="Futura Std Condensed ExtBd" panose="020B0806020204030204" pitchFamily="34" charset="0"/>
              </a:rPr>
              <a:t>snalc.fr/elections2022</a:t>
            </a:r>
          </a:p>
        </p:txBody>
      </p:sp>
      <p:sp>
        <p:nvSpPr>
          <p:cNvPr id="9" name="Rectangle 8">
            <a:extLst>
              <a:ext uri="{FF2B5EF4-FFF2-40B4-BE49-F238E27FC236}">
                <a16:creationId xmlns:a16="http://schemas.microsoft.com/office/drawing/2014/main" id="{59DF84C5-0B1D-4E58-8798-5C4BA68E9950}"/>
              </a:ext>
            </a:extLst>
          </p:cNvPr>
          <p:cNvSpPr/>
          <p:nvPr/>
        </p:nvSpPr>
        <p:spPr>
          <a:xfrm>
            <a:off x="765175" y="1484784"/>
            <a:ext cx="7839273" cy="1190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ZoneTexte 9">
            <a:extLst>
              <a:ext uri="{FF2B5EF4-FFF2-40B4-BE49-F238E27FC236}">
                <a16:creationId xmlns:a16="http://schemas.microsoft.com/office/drawing/2014/main" id="{F89F6D8B-4CBC-443A-85F5-40A60FBB7D93}"/>
              </a:ext>
            </a:extLst>
          </p:cNvPr>
          <p:cNvSpPr txBox="1"/>
          <p:nvPr/>
        </p:nvSpPr>
        <p:spPr>
          <a:xfrm>
            <a:off x="539552" y="1700808"/>
            <a:ext cx="8280920" cy="584775"/>
          </a:xfrm>
          <a:prstGeom prst="rect">
            <a:avLst/>
          </a:prstGeom>
          <a:noFill/>
        </p:spPr>
        <p:txBody>
          <a:bodyPr wrap="square" rtlCol="0">
            <a:spAutoFit/>
          </a:bodyPr>
          <a:lstStyle/>
          <a:p>
            <a:r>
              <a:rPr lang="fr-FR" sz="3200" dirty="0">
                <a:solidFill>
                  <a:srgbClr val="002060"/>
                </a:solidFill>
                <a:latin typeface="HelveticaNeueLT Pro 97 BlkCn" panose="020B0806030702040204" pitchFamily="34" charset="0"/>
              </a:rPr>
              <a:t>Pour la victoire en 2022 :</a:t>
            </a:r>
            <a:r>
              <a:rPr lang="fr-FR" sz="3200" dirty="0">
                <a:solidFill>
                  <a:schemeClr val="accent6">
                    <a:lumMod val="75000"/>
                  </a:schemeClr>
                </a:solidFill>
                <a:latin typeface="HelveticaNeueLT Pro 97 BlkCn" panose="020B0806030702040204" pitchFamily="34" charset="0"/>
              </a:rPr>
              <a:t> je compte sur vous !</a:t>
            </a:r>
          </a:p>
        </p:txBody>
      </p:sp>
      <p:pic>
        <p:nvPicPr>
          <p:cNvPr id="25" name="Image 24" descr="Bac 2020 : &quot;Cette crise sanitaire est une situation exceptionnelle qui  nécessite un bac et un brevet exceptionnels&quot; | TF1 INFO">
            <a:extLst>
              <a:ext uri="{FF2B5EF4-FFF2-40B4-BE49-F238E27FC236}">
                <a16:creationId xmlns:a16="http://schemas.microsoft.com/office/drawing/2014/main" id="{66F63D00-75E3-4A5B-853E-AEC1F56B692E}"/>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8519" b="92963" l="20625" r="73750">
                        <a14:foregroundMark x1="46458" y1="12870" x2="50156" y2="11944"/>
                        <a14:foregroundMark x1="53750" y1="64815" x2="63021" y2="66944"/>
                        <a14:foregroundMark x1="71510" y1="74444" x2="71406" y2="78611"/>
                        <a14:foregroundMark x1="65000" y1="85185" x2="27865" y2="85093"/>
                        <a14:foregroundMark x1="24740" y1="89722" x2="70573" y2="90278"/>
                        <a14:foregroundMark x1="71042" y1="84444" x2="72135" y2="91574"/>
                        <a14:foregroundMark x1="73646" y1="92222" x2="73333" y2="91667"/>
                        <a14:foregroundMark x1="23385" y1="91111" x2="26510" y2="91389"/>
                        <a14:foregroundMark x1="20729" y1="91111" x2="20729" y2="91111"/>
                        <a14:foregroundMark x1="73750" y1="92963" x2="73750" y2="92963"/>
                        <a14:foregroundMark x1="57917" y1="92407" x2="57917" y2="92407"/>
                        <a14:foregroundMark x1="46979" y1="8519" x2="46979" y2="8519"/>
                        <a14:foregroundMark x1="24271" y1="85093" x2="27969" y2="84630"/>
                        <a14:foregroundMark x1="22396" y1="83889" x2="22604" y2="90833"/>
                        <a14:foregroundMark x1="21667" y1="82685" x2="21979" y2="89444"/>
                        <a14:foregroundMark x1="21302" y1="92222" x2="21302" y2="88981"/>
                        <a14:foregroundMark x1="20729" y1="92778" x2="20729" y2="92778"/>
                        <a14:backgroundMark x1="31354" y1="31019" x2="32969" y2="45093"/>
                        <a14:backgroundMark x1="27187" y1="47407" x2="27031" y2="53889"/>
                        <a14:backgroundMark x1="29219" y1="55556" x2="28646" y2="57130"/>
                        <a14:backgroundMark x1="35260" y1="29537" x2="36719" y2="40926"/>
                        <a14:backgroundMark x1="40938" y1="44352" x2="37240" y2="44074"/>
                        <a14:backgroundMark x1="41667" y1="44907" x2="41198" y2="44352"/>
                        <a14:backgroundMark x1="40885" y1="42685" x2="40885" y2="42685"/>
                        <a14:backgroundMark x1="59844" y1="43981" x2="70521" y2="44259"/>
                        <a14:backgroundMark x1="56302" y1="47500" x2="56302" y2="47500"/>
                        <a14:backgroundMark x1="56354" y1="47500" x2="56354" y2="47500"/>
                        <a14:backgroundMark x1="56146" y1="46944" x2="56146" y2="46944"/>
                        <a14:backgroundMark x1="69844" y1="59537" x2="69844" y2="59537"/>
                        <a14:backgroundMark x1="70208" y1="59444" x2="72135" y2="62222"/>
                        <a14:backgroundMark x1="71510" y1="64074" x2="71406" y2="64537"/>
                        <a14:backgroundMark x1="74375" y1="80370" x2="74375" y2="84352"/>
                        <a14:backgroundMark x1="19688" y1="80648" x2="19802" y2="82957"/>
                        <a14:backgroundMark x1="20990" y1="81111" x2="20317" y2="82882"/>
                        <a14:backgroundMark x1="19556" y1="85084" x2="19167" y2="86852"/>
                        <a14:backgroundMark x1="20104" y1="82593" x2="20031" y2="82924"/>
                        <a14:backgroundMark x1="40938" y1="10648" x2="40938" y2="10648"/>
                        <a14:backgroundMark x1="42083" y1="10000" x2="42083" y2="10000"/>
                        <a14:backgroundMark x1="42292" y1="9630" x2="42292" y2="9630"/>
                        <a14:backgroundMark x1="63125" y1="26667" x2="65677" y2="37870"/>
                        <a14:backgroundMark x1="41875" y1="10648" x2="41875" y2="10648"/>
                        <a14:backgroundMark x1="56198" y1="46296" x2="56198" y2="46296"/>
                        <a14:backgroundMark x1="56354" y1="46296" x2="56354" y2="46296"/>
                        <a14:backgroundMark x1="56302" y1="45833" x2="56302" y2="45833"/>
                        <a14:backgroundMark x1="41510" y1="42685" x2="41510" y2="42685"/>
                        <a14:backgroundMark x1="40885" y1="40278" x2="40885" y2="40278"/>
                        <a14:backgroundMark x1="28750" y1="57593" x2="28750" y2="57593"/>
                        <a14:backgroundMark x1="28750" y1="58889" x2="28750" y2="58889"/>
                        <a14:backgroundMark x1="27760" y1="59907" x2="27760" y2="59907"/>
                        <a14:backgroundMark x1="27448" y1="60093" x2="27448" y2="60093"/>
                        <a14:backgroundMark x1="27344" y1="60556" x2="27344" y2="60556"/>
                        <a14:backgroundMark x1="31250" y1="57593" x2="31250" y2="57593"/>
                        <a14:backgroundMark x1="31979" y1="57037" x2="31979" y2="57037"/>
                        <a14:backgroundMark x1="29531" y1="56759" x2="29531" y2="56759"/>
                        <a14:backgroundMark x1="29740" y1="57315" x2="29740" y2="57315"/>
                        <a14:backgroundMark x1="29740" y1="57963" x2="29740" y2="57963"/>
                        <a14:backgroundMark x1="30990" y1="55185" x2="33177" y2="53056"/>
                        <a14:backgroundMark x1="96406" y1="67500" x2="96406" y2="67500"/>
                        <a14:backgroundMark x1="39583" y1="15278" x2="39583" y2="15278"/>
                        <a14:backgroundMark x1="39271" y1="16019" x2="39271" y2="16019"/>
                        <a14:backgroundMark x1="40417" y1="13056" x2="40417" y2="13056"/>
                      </a14:backgroundRemoval>
                    </a14:imgEffect>
                    <a14:imgEffect>
                      <a14:brightnessContrast bright="20000"/>
                    </a14:imgEffect>
                  </a14:imgLayer>
                </a14:imgProps>
              </a:ext>
              <a:ext uri="{28A0092B-C50C-407E-A947-70E740481C1C}">
                <a14:useLocalDpi xmlns:a14="http://schemas.microsoft.com/office/drawing/2010/main" val="0"/>
              </a:ext>
            </a:extLst>
          </a:blip>
          <a:srcRect l="18489" r="24799" b="7249"/>
          <a:stretch/>
        </p:blipFill>
        <p:spPr bwMode="auto">
          <a:xfrm>
            <a:off x="-201154" y="2132856"/>
            <a:ext cx="5182541" cy="476725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6827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95536" y="1628800"/>
            <a:ext cx="8458435" cy="504056"/>
          </a:xfrm>
        </p:spPr>
        <p:txBody>
          <a:bodyPr>
            <a:normAutofit/>
          </a:bodyPr>
          <a:lstStyle/>
          <a:p>
            <a:r>
              <a:rPr lang="fr-FR" sz="2400" b="1" dirty="0">
                <a:latin typeface="Futura Std Book" pitchFamily="34" charset="0"/>
              </a:rPr>
              <a:t>LES ELECTIONS PROFESSIONNELLES </a:t>
            </a:r>
            <a:r>
              <a:rPr lang="fr-FR" sz="2400" b="1" dirty="0">
                <a:solidFill>
                  <a:prstClr val="black"/>
                </a:solidFill>
                <a:latin typeface="Futura Std Book" pitchFamily="34" charset="0"/>
                <a:sym typeface="Wingdings" panose="05000000000000000000" pitchFamily="2" charset="2"/>
              </a:rPr>
              <a:t>: </a:t>
            </a:r>
            <a:r>
              <a:rPr lang="fr-FR" sz="2400" b="1" dirty="0">
                <a:solidFill>
                  <a:prstClr val="black"/>
                </a:solidFill>
                <a:latin typeface="Futura Std Book" pitchFamily="34" charset="0"/>
              </a:rPr>
              <a:t>Pourquoi ?</a:t>
            </a:r>
            <a:endParaRPr lang="fr-FR" sz="2400" b="1" dirty="0">
              <a:latin typeface="Futura Std Book" pitchFamily="34" charset="0"/>
            </a:endParaRPr>
          </a:p>
        </p:txBody>
      </p:sp>
      <p:sp>
        <p:nvSpPr>
          <p:cNvPr id="3" name="AutoShape 6"/>
          <p:cNvSpPr>
            <a:spLocks noChangeArrowheads="1"/>
          </p:cNvSpPr>
          <p:nvPr/>
        </p:nvSpPr>
        <p:spPr bwMode="auto">
          <a:xfrm>
            <a:off x="4938931" y="4512473"/>
            <a:ext cx="377022" cy="1028700"/>
          </a:xfrm>
          <a:prstGeom prst="chevron">
            <a:avLst>
              <a:gd name="adj" fmla="val 69736"/>
            </a:avLst>
          </a:prstGeom>
          <a:solidFill>
            <a:srgbClr val="DCE6F2"/>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fr-FR" dirty="0"/>
          </a:p>
        </p:txBody>
      </p:sp>
      <p:sp>
        <p:nvSpPr>
          <p:cNvPr id="26" name="AutoShape 6"/>
          <p:cNvSpPr>
            <a:spLocks noChangeArrowheads="1"/>
          </p:cNvSpPr>
          <p:nvPr/>
        </p:nvSpPr>
        <p:spPr bwMode="auto">
          <a:xfrm rot="5400000">
            <a:off x="1527196" y="3470236"/>
            <a:ext cx="361950" cy="1028700"/>
          </a:xfrm>
          <a:prstGeom prst="chevron">
            <a:avLst>
              <a:gd name="adj" fmla="val 69736"/>
            </a:avLst>
          </a:prstGeom>
          <a:solidFill>
            <a:srgbClr val="DCE6F2"/>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fr-FR" dirty="0"/>
          </a:p>
        </p:txBody>
      </p:sp>
      <p:sp>
        <p:nvSpPr>
          <p:cNvPr id="22" name="Rectangle 21"/>
          <p:cNvSpPr/>
          <p:nvPr/>
        </p:nvSpPr>
        <p:spPr>
          <a:xfrm>
            <a:off x="5253311" y="4395933"/>
            <a:ext cx="3314161" cy="1323439"/>
          </a:xfrm>
          <a:prstGeom prst="rect">
            <a:avLst/>
          </a:prstGeom>
        </p:spPr>
        <p:txBody>
          <a:bodyPr wrap="square">
            <a:spAutoFit/>
          </a:bodyPr>
          <a:lstStyle/>
          <a:p>
            <a:pPr algn="r"/>
            <a:r>
              <a:rPr lang="fr-FR" sz="2000" dirty="0">
                <a:solidFill>
                  <a:prstClr val="black"/>
                </a:solidFill>
                <a:latin typeface="Futura Std Book" pitchFamily="34" charset="0"/>
                <a:sym typeface="Wingdings" panose="05000000000000000000" pitchFamily="2" charset="2"/>
              </a:rPr>
              <a:t>dans les instances où se prennent les décisions concernant </a:t>
            </a:r>
            <a:r>
              <a:rPr lang="fr-FR" sz="2000" dirty="0">
                <a:solidFill>
                  <a:srgbClr val="E5451A"/>
                </a:solidFill>
                <a:effectLst>
                  <a:outerShdw blurRad="38100" dist="38100" dir="2700000" algn="tl">
                    <a:srgbClr val="000000">
                      <a:alpha val="43137"/>
                    </a:srgbClr>
                  </a:outerShdw>
                </a:effectLst>
                <a:latin typeface="Futura Std Book" pitchFamily="34" charset="0"/>
                <a:sym typeface="Wingdings" panose="05000000000000000000" pitchFamily="2" charset="2"/>
              </a:rPr>
              <a:t>votre carrière et vos conditions de travail</a:t>
            </a:r>
          </a:p>
        </p:txBody>
      </p:sp>
      <p:sp>
        <p:nvSpPr>
          <p:cNvPr id="18" name="Rectangle 17"/>
          <p:cNvSpPr/>
          <p:nvPr/>
        </p:nvSpPr>
        <p:spPr>
          <a:xfrm>
            <a:off x="483729" y="2532545"/>
            <a:ext cx="3472966" cy="1015663"/>
          </a:xfrm>
          <a:prstGeom prst="rect">
            <a:avLst/>
          </a:prstGeom>
        </p:spPr>
        <p:txBody>
          <a:bodyPr wrap="square">
            <a:spAutoFit/>
          </a:bodyPr>
          <a:lstStyle/>
          <a:p>
            <a:r>
              <a:rPr lang="fr-FR" sz="2000" dirty="0">
                <a:solidFill>
                  <a:prstClr val="black"/>
                </a:solidFill>
                <a:latin typeface="Futura Std Book" pitchFamily="34" charset="0"/>
                <a:sym typeface="Wingdings" panose="05000000000000000000" pitchFamily="2" charset="2"/>
              </a:rPr>
              <a:t>Tout comme plus d’un million d’électeurs, </a:t>
            </a:r>
            <a:r>
              <a:rPr lang="fr-FR" sz="2000" dirty="0">
                <a:solidFill>
                  <a:srgbClr val="E5451A"/>
                </a:solidFill>
                <a:effectLst>
                  <a:outerShdw blurRad="38100" dist="38100" dir="2700000" algn="tl">
                    <a:srgbClr val="000000">
                      <a:alpha val="43137"/>
                    </a:srgbClr>
                  </a:outerShdw>
                </a:effectLst>
                <a:latin typeface="Futura Std Book" pitchFamily="34" charset="0"/>
                <a:sym typeface="Wingdings" panose="05000000000000000000" pitchFamily="2" charset="2"/>
              </a:rPr>
              <a:t>vous devrez choisir</a:t>
            </a:r>
            <a:r>
              <a:rPr lang="fr-FR" sz="2000" dirty="0">
                <a:solidFill>
                  <a:prstClr val="black"/>
                </a:solidFill>
                <a:effectLst>
                  <a:outerShdw blurRad="38100" dist="38100" dir="2700000" algn="tl">
                    <a:srgbClr val="000000">
                      <a:alpha val="43137"/>
                    </a:srgbClr>
                  </a:outerShdw>
                </a:effectLst>
                <a:latin typeface="Futura Std Book" pitchFamily="34" charset="0"/>
                <a:sym typeface="Wingdings" panose="05000000000000000000" pitchFamily="2" charset="2"/>
              </a:rPr>
              <a:t> </a:t>
            </a:r>
            <a:r>
              <a:rPr lang="fr-FR" sz="2000" dirty="0">
                <a:solidFill>
                  <a:prstClr val="black"/>
                </a:solidFill>
                <a:latin typeface="Futura Std Book" pitchFamily="34" charset="0"/>
                <a:sym typeface="Wingdings" panose="05000000000000000000" pitchFamily="2" charset="2"/>
              </a:rPr>
              <a:t>par suffrage direct</a:t>
            </a:r>
            <a:endParaRPr lang="fr-FR" sz="1600" dirty="0"/>
          </a:p>
        </p:txBody>
      </p:sp>
      <p:sp>
        <p:nvSpPr>
          <p:cNvPr id="19" name="Rectangle 18"/>
          <p:cNvSpPr/>
          <p:nvPr/>
        </p:nvSpPr>
        <p:spPr>
          <a:xfrm>
            <a:off x="1533613" y="4365104"/>
            <a:ext cx="3225353" cy="1323439"/>
          </a:xfrm>
          <a:prstGeom prst="rect">
            <a:avLst/>
          </a:prstGeom>
        </p:spPr>
        <p:txBody>
          <a:bodyPr wrap="square">
            <a:spAutoFit/>
          </a:bodyPr>
          <a:lstStyle/>
          <a:p>
            <a:pPr algn="r"/>
            <a:r>
              <a:rPr lang="fr-FR" sz="2000" dirty="0">
                <a:solidFill>
                  <a:srgbClr val="E5451A"/>
                </a:solidFill>
                <a:effectLst>
                  <a:outerShdw blurRad="38100" dist="38100" dir="2700000" algn="tl">
                    <a:srgbClr val="000000">
                      <a:alpha val="43137"/>
                    </a:srgbClr>
                  </a:outerShdw>
                </a:effectLst>
                <a:latin typeface="Futura Std Book" pitchFamily="34" charset="0"/>
                <a:sym typeface="Wingdings" panose="05000000000000000000" pitchFamily="2" charset="2"/>
              </a:rPr>
              <a:t>les représentants syndicaux qui défendront</a:t>
            </a:r>
          </a:p>
          <a:p>
            <a:pPr algn="r"/>
            <a:r>
              <a:rPr lang="fr-FR" sz="2000" dirty="0">
                <a:solidFill>
                  <a:srgbClr val="E5451A"/>
                </a:solidFill>
                <a:effectLst>
                  <a:outerShdw blurRad="38100" dist="38100" dir="2700000" algn="tl">
                    <a:srgbClr val="000000">
                      <a:alpha val="43137"/>
                    </a:srgbClr>
                  </a:outerShdw>
                </a:effectLst>
                <a:latin typeface="Futura Std Book" pitchFamily="34" charset="0"/>
                <a:sym typeface="Wingdings" panose="05000000000000000000" pitchFamily="2" charset="2"/>
              </a:rPr>
              <a:t>vos intérêts </a:t>
            </a:r>
          </a:p>
          <a:p>
            <a:pPr algn="r"/>
            <a:r>
              <a:rPr lang="fr-FR" sz="2000" dirty="0">
                <a:solidFill>
                  <a:prstClr val="black"/>
                </a:solidFill>
                <a:latin typeface="Futura Std Book" pitchFamily="34" charset="0"/>
                <a:sym typeface="Wingdings" panose="05000000000000000000" pitchFamily="2" charset="2"/>
              </a:rPr>
              <a:t>individuels et collectifs</a:t>
            </a:r>
            <a:endParaRPr lang="fr-FR" sz="1600" dirty="0"/>
          </a:p>
        </p:txBody>
      </p:sp>
      <p:pic>
        <p:nvPicPr>
          <p:cNvPr id="8" name="Image 7">
            <a:extLst>
              <a:ext uri="{FF2B5EF4-FFF2-40B4-BE49-F238E27FC236}">
                <a16:creationId xmlns:a16="http://schemas.microsoft.com/office/drawing/2014/main" id="{165CA183-6F9A-40B7-B5C3-561CFF5342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908" y="4869160"/>
            <a:ext cx="2340993" cy="2283125"/>
          </a:xfrm>
          <a:prstGeom prst="ellipse">
            <a:avLst/>
          </a:prstGeom>
          <a:ln>
            <a:noFill/>
          </a:ln>
          <a:effectLst>
            <a:outerShdw blurRad="190500" algn="tl" rotWithShape="0">
              <a:srgbClr val="000000">
                <a:alpha val="70000"/>
              </a:srgbClr>
            </a:outerShdw>
          </a:effectLst>
        </p:spPr>
      </p:pic>
      <p:grpSp>
        <p:nvGrpSpPr>
          <p:cNvPr id="28" name="Groupe 27">
            <a:extLst>
              <a:ext uri="{FF2B5EF4-FFF2-40B4-BE49-F238E27FC236}">
                <a16:creationId xmlns:a16="http://schemas.microsoft.com/office/drawing/2014/main" id="{2E63C0CE-6377-4000-A1DD-15CC7057DB78}"/>
              </a:ext>
            </a:extLst>
          </p:cNvPr>
          <p:cNvGrpSpPr/>
          <p:nvPr/>
        </p:nvGrpSpPr>
        <p:grpSpPr>
          <a:xfrm>
            <a:off x="614721" y="-94451"/>
            <a:ext cx="8390977" cy="1348285"/>
            <a:chOff x="614721" y="-94451"/>
            <a:chExt cx="8390977" cy="1348285"/>
          </a:xfrm>
        </p:grpSpPr>
        <p:pic>
          <p:nvPicPr>
            <p:cNvPr id="29" name="Image 28">
              <a:extLst>
                <a:ext uri="{FF2B5EF4-FFF2-40B4-BE49-F238E27FC236}">
                  <a16:creationId xmlns:a16="http://schemas.microsoft.com/office/drawing/2014/main" id="{7D93D40C-2EFF-4FBA-9370-CE5353AE4C30}"/>
                </a:ext>
              </a:extLst>
            </p:cNvPr>
            <p:cNvPicPr/>
            <p:nvPr/>
          </p:nvPicPr>
          <p:blipFill>
            <a:blip r:embed="rId3" cstate="print"/>
            <a:srcRect/>
            <a:stretch>
              <a:fillRect/>
            </a:stretch>
          </p:blipFill>
          <p:spPr bwMode="auto">
            <a:xfrm>
              <a:off x="5567188" y="0"/>
              <a:ext cx="890463" cy="893294"/>
            </a:xfrm>
            <a:prstGeom prst="rect">
              <a:avLst/>
            </a:prstGeom>
            <a:noFill/>
          </p:spPr>
        </p:pic>
        <p:pic>
          <p:nvPicPr>
            <p:cNvPr id="30" name="Image 29">
              <a:extLst>
                <a:ext uri="{FF2B5EF4-FFF2-40B4-BE49-F238E27FC236}">
                  <a16:creationId xmlns:a16="http://schemas.microsoft.com/office/drawing/2014/main" id="{CAFB2FC1-5382-4E2A-9F8A-6CC39271620B}"/>
                </a:ext>
              </a:extLst>
            </p:cNvPr>
            <p:cNvPicPr/>
            <p:nvPr/>
          </p:nvPicPr>
          <p:blipFill>
            <a:blip r:embed="rId4" cstate="print"/>
            <a:srcRect/>
            <a:stretch>
              <a:fillRect/>
            </a:stretch>
          </p:blipFill>
          <p:spPr bwMode="auto">
            <a:xfrm>
              <a:off x="6372200" y="33887"/>
              <a:ext cx="948467" cy="954665"/>
            </a:xfrm>
            <a:prstGeom prst="rect">
              <a:avLst/>
            </a:prstGeom>
            <a:noFill/>
          </p:spPr>
        </p:pic>
        <p:pic>
          <p:nvPicPr>
            <p:cNvPr id="31" name="Image 30">
              <a:extLst>
                <a:ext uri="{FF2B5EF4-FFF2-40B4-BE49-F238E27FC236}">
                  <a16:creationId xmlns:a16="http://schemas.microsoft.com/office/drawing/2014/main" id="{F5D672A3-976E-4F5E-A61C-6D3FB5F184A5}"/>
                </a:ext>
              </a:extLst>
            </p:cNvPr>
            <p:cNvPicPr/>
            <p:nvPr/>
          </p:nvPicPr>
          <p:blipFill>
            <a:blip r:embed="rId5" cstate="print"/>
            <a:srcRect/>
            <a:stretch>
              <a:fillRect/>
            </a:stretch>
          </p:blipFill>
          <p:spPr bwMode="auto">
            <a:xfrm>
              <a:off x="4499992" y="183245"/>
              <a:ext cx="1067196" cy="1070589"/>
            </a:xfrm>
            <a:prstGeom prst="rect">
              <a:avLst/>
            </a:prstGeom>
            <a:noFill/>
          </p:spPr>
        </p:pic>
        <p:pic>
          <p:nvPicPr>
            <p:cNvPr id="32" name="Image 31">
              <a:extLst>
                <a:ext uri="{FF2B5EF4-FFF2-40B4-BE49-F238E27FC236}">
                  <a16:creationId xmlns:a16="http://schemas.microsoft.com/office/drawing/2014/main" id="{2FB47DCE-5FD3-4CDD-A989-AB62848B884F}"/>
                </a:ext>
              </a:extLst>
            </p:cNvPr>
            <p:cNvPicPr/>
            <p:nvPr/>
          </p:nvPicPr>
          <p:blipFill>
            <a:blip r:embed="rId6" cstate="print"/>
            <a:srcRect/>
            <a:stretch>
              <a:fillRect/>
            </a:stretch>
          </p:blipFill>
          <p:spPr bwMode="auto">
            <a:xfrm>
              <a:off x="3995936" y="33887"/>
              <a:ext cx="648474" cy="634171"/>
            </a:xfrm>
            <a:prstGeom prst="rect">
              <a:avLst/>
            </a:prstGeom>
            <a:noFill/>
          </p:spPr>
        </p:pic>
        <p:pic>
          <p:nvPicPr>
            <p:cNvPr id="33" name="Image 32">
              <a:extLst>
                <a:ext uri="{FF2B5EF4-FFF2-40B4-BE49-F238E27FC236}">
                  <a16:creationId xmlns:a16="http://schemas.microsoft.com/office/drawing/2014/main" id="{A245288E-1B29-4477-AA9A-2D006F2312AE}"/>
                </a:ext>
              </a:extLst>
            </p:cNvPr>
            <p:cNvPicPr/>
            <p:nvPr/>
          </p:nvPicPr>
          <p:blipFill>
            <a:blip r:embed="rId7" cstate="print"/>
            <a:srcRect/>
            <a:stretch>
              <a:fillRect/>
            </a:stretch>
          </p:blipFill>
          <p:spPr bwMode="auto">
            <a:xfrm>
              <a:off x="3275856" y="268484"/>
              <a:ext cx="897260" cy="900113"/>
            </a:xfrm>
            <a:prstGeom prst="rect">
              <a:avLst/>
            </a:prstGeom>
            <a:noFill/>
          </p:spPr>
        </p:pic>
        <p:pic>
          <p:nvPicPr>
            <p:cNvPr id="34" name="Image 33">
              <a:extLst>
                <a:ext uri="{FF2B5EF4-FFF2-40B4-BE49-F238E27FC236}">
                  <a16:creationId xmlns:a16="http://schemas.microsoft.com/office/drawing/2014/main" id="{740CA7AD-F822-4E6A-B89E-124F27CA7475}"/>
                </a:ext>
              </a:extLst>
            </p:cNvPr>
            <p:cNvPicPr/>
            <p:nvPr/>
          </p:nvPicPr>
          <p:blipFill>
            <a:blip r:embed="rId8" cstate="print"/>
            <a:srcRect/>
            <a:stretch>
              <a:fillRect/>
            </a:stretch>
          </p:blipFill>
          <p:spPr bwMode="auto">
            <a:xfrm>
              <a:off x="7727782" y="-94451"/>
              <a:ext cx="1277916" cy="1288798"/>
            </a:xfrm>
            <a:prstGeom prst="rect">
              <a:avLst/>
            </a:prstGeom>
            <a:noFill/>
          </p:spPr>
        </p:pic>
        <p:pic>
          <p:nvPicPr>
            <p:cNvPr id="35" name="Image 34">
              <a:extLst>
                <a:ext uri="{FF2B5EF4-FFF2-40B4-BE49-F238E27FC236}">
                  <a16:creationId xmlns:a16="http://schemas.microsoft.com/office/drawing/2014/main" id="{3990DD52-25EB-422A-94B7-6F3C4EB11B51}"/>
                </a:ext>
              </a:extLst>
            </p:cNvPr>
            <p:cNvPicPr/>
            <p:nvPr/>
          </p:nvPicPr>
          <p:blipFill>
            <a:blip r:embed="rId9" cstate="print"/>
            <a:srcRect/>
            <a:stretch>
              <a:fillRect/>
            </a:stretch>
          </p:blipFill>
          <p:spPr bwMode="auto">
            <a:xfrm>
              <a:off x="7320667" y="549948"/>
              <a:ext cx="539715" cy="538704"/>
            </a:xfrm>
            <a:prstGeom prst="rect">
              <a:avLst/>
            </a:prstGeom>
            <a:noFill/>
          </p:spPr>
        </p:pic>
        <p:pic>
          <p:nvPicPr>
            <p:cNvPr id="37" name="Image 36">
              <a:extLst>
                <a:ext uri="{FF2B5EF4-FFF2-40B4-BE49-F238E27FC236}">
                  <a16:creationId xmlns:a16="http://schemas.microsoft.com/office/drawing/2014/main" id="{BD5DE55F-BD18-43F3-85A3-824B99E9816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4721" y="171649"/>
              <a:ext cx="2186901" cy="1022698"/>
            </a:xfrm>
            <a:prstGeom prst="rect">
              <a:avLst/>
            </a:prstGeom>
          </p:spPr>
        </p:pic>
      </p:grpSp>
      <p:grpSp>
        <p:nvGrpSpPr>
          <p:cNvPr id="7177" name="Groupe 7176"/>
          <p:cNvGrpSpPr/>
          <p:nvPr/>
        </p:nvGrpSpPr>
        <p:grpSpPr>
          <a:xfrm>
            <a:off x="3923928" y="2303286"/>
            <a:ext cx="4615294" cy="1463194"/>
            <a:chOff x="3995936" y="1824158"/>
            <a:chExt cx="5384637" cy="2019593"/>
          </a:xfrm>
        </p:grpSpPr>
        <p:pic>
          <p:nvPicPr>
            <p:cNvPr id="84" name="Image 83"/>
            <p:cNvPicPr>
              <a:picLocks noChangeAspect="1"/>
            </p:cNvPicPr>
            <p:nvPr/>
          </p:nvPicPr>
          <p:blipFill>
            <a:blip r:embed="rId11">
              <a:clrChange>
                <a:clrFrom>
                  <a:srgbClr val="FFFFFF"/>
                </a:clrFrom>
                <a:clrTo>
                  <a:srgbClr val="FFFFFF">
                    <a:alpha val="0"/>
                  </a:srgbClr>
                </a:clrTo>
              </a:clrChange>
            </a:blip>
            <a:stretch>
              <a:fillRect/>
            </a:stretch>
          </p:blipFill>
          <p:spPr>
            <a:xfrm flipH="1">
              <a:off x="3995936" y="1824158"/>
              <a:ext cx="3366703" cy="1361500"/>
            </a:xfrm>
            <a:prstGeom prst="rect">
              <a:avLst/>
            </a:prstGeom>
          </p:spPr>
        </p:pic>
        <p:pic>
          <p:nvPicPr>
            <p:cNvPr id="85" name="Image 84"/>
            <p:cNvPicPr>
              <a:picLocks noChangeAspect="1"/>
            </p:cNvPicPr>
            <p:nvPr/>
          </p:nvPicPr>
          <p:blipFill>
            <a:blip r:embed="rId11">
              <a:clrChange>
                <a:clrFrom>
                  <a:srgbClr val="FFFFFF"/>
                </a:clrFrom>
                <a:clrTo>
                  <a:srgbClr val="FFFFFF">
                    <a:alpha val="0"/>
                  </a:srgbClr>
                </a:clrTo>
              </a:clrChange>
            </a:blip>
            <a:stretch>
              <a:fillRect/>
            </a:stretch>
          </p:blipFill>
          <p:spPr>
            <a:xfrm flipH="1">
              <a:off x="7029861" y="1982343"/>
              <a:ext cx="2246082" cy="908319"/>
            </a:xfrm>
            <a:prstGeom prst="rect">
              <a:avLst/>
            </a:prstGeom>
          </p:spPr>
        </p:pic>
        <p:pic>
          <p:nvPicPr>
            <p:cNvPr id="7176" name="Image 7175"/>
            <p:cNvPicPr>
              <a:picLocks noChangeAspect="1"/>
            </p:cNvPicPr>
            <p:nvPr/>
          </p:nvPicPr>
          <p:blipFill rotWithShape="1">
            <a:blip r:embed="rId1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154348" y="2314211"/>
              <a:ext cx="3243686" cy="1529540"/>
            </a:xfrm>
            <a:prstGeom prst="rect">
              <a:avLst/>
            </a:prstGeom>
          </p:spPr>
        </p:pic>
        <p:pic>
          <p:nvPicPr>
            <p:cNvPr id="87" name="Image 86"/>
            <p:cNvPicPr>
              <a:picLocks noChangeAspect="1"/>
            </p:cNvPicPr>
            <p:nvPr/>
          </p:nvPicPr>
          <p:blipFill rotWithShape="1">
            <a:blip r:embed="rId1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flipH="1">
              <a:off x="7362638" y="2485166"/>
              <a:ext cx="2017935" cy="1331150"/>
            </a:xfrm>
            <a:prstGeom prst="rect">
              <a:avLst/>
            </a:prstGeom>
          </p:spPr>
        </p:pic>
      </p:grpSp>
    </p:spTree>
    <p:extLst>
      <p:ext uri="{BB962C8B-B14F-4D97-AF65-F5344CB8AC3E}">
        <p14:creationId xmlns:p14="http://schemas.microsoft.com/office/powerpoint/2010/main" val="112785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anim calcmode="lin" valueType="num">
                                      <p:cBhvr>
                                        <p:cTn id="8" dur="500" fill="hold"/>
                                        <p:tgtEl>
                                          <p:spTgt spid="26"/>
                                        </p:tgtEl>
                                        <p:attrNameLst>
                                          <p:attrName>ppt_x</p:attrName>
                                        </p:attrNameLst>
                                      </p:cBhvr>
                                      <p:tavLst>
                                        <p:tav tm="0">
                                          <p:val>
                                            <p:strVal val="#ppt_x"/>
                                          </p:val>
                                        </p:tav>
                                        <p:tav tm="100000">
                                          <p:val>
                                            <p:strVal val="#ppt_x"/>
                                          </p:val>
                                        </p:tav>
                                      </p:tavLst>
                                    </p:anim>
                                    <p:anim calcmode="lin" valueType="num">
                                      <p:cBhvr>
                                        <p:cTn id="9" dur="500" fill="hold"/>
                                        <p:tgtEl>
                                          <p:spTgt spid="2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left)">
                                      <p:cBhvr>
                                        <p:cTn id="21" dur="500"/>
                                        <p:tgtEl>
                                          <p:spTgt spid="22"/>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par>
                          <p:cTn id="28" fill="hold">
                            <p:stCondLst>
                              <p:cond delay="2500"/>
                            </p:stCondLst>
                            <p:childTnLst>
                              <p:par>
                                <p:cTn id="29" presetID="26" presetClass="emph" presetSubtype="0" fill="hold" nodeType="afterEffect">
                                  <p:stCondLst>
                                    <p:cond delay="500"/>
                                  </p:stCondLst>
                                  <p:childTnLst>
                                    <p:animEffect transition="out" filter="fade">
                                      <p:cBhvr>
                                        <p:cTn id="30" dur="500" tmFilter="0, 0; .2, .5; .8, .5; 1, 0"/>
                                        <p:tgtEl>
                                          <p:spTgt spid="8"/>
                                        </p:tgtEl>
                                      </p:cBhvr>
                                    </p:animEffect>
                                    <p:animScale>
                                      <p:cBhvr>
                                        <p:cTn id="31"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6" grpId="0" animBg="1"/>
      <p:bldP spid="22"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re 1"/>
          <p:cNvSpPr txBox="1">
            <a:spLocks/>
          </p:cNvSpPr>
          <p:nvPr/>
        </p:nvSpPr>
        <p:spPr>
          <a:xfrm>
            <a:off x="389656" y="1484784"/>
            <a:ext cx="8458435" cy="78695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400" b="1" dirty="0">
                <a:latin typeface="Futura Std Book" pitchFamily="34" charset="0"/>
              </a:rPr>
              <a:t>2 grandes catégories d’instances </a:t>
            </a:r>
          </a:p>
          <a:p>
            <a:r>
              <a:rPr lang="fr-FR" sz="2400" dirty="0">
                <a:latin typeface="Futura Std Book" pitchFamily="34" charset="0"/>
              </a:rPr>
              <a:t>où se prennent les décisions</a:t>
            </a:r>
          </a:p>
        </p:txBody>
      </p:sp>
      <p:sp>
        <p:nvSpPr>
          <p:cNvPr id="32" name="Titre 1"/>
          <p:cNvSpPr txBox="1">
            <a:spLocks/>
          </p:cNvSpPr>
          <p:nvPr/>
        </p:nvSpPr>
        <p:spPr>
          <a:xfrm>
            <a:off x="5122095" y="3576490"/>
            <a:ext cx="3448673" cy="79046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fr-FR" sz="1400" dirty="0">
              <a:latin typeface="Futura Std Book" pitchFamily="34" charset="0"/>
            </a:endParaRPr>
          </a:p>
        </p:txBody>
      </p:sp>
      <p:grpSp>
        <p:nvGrpSpPr>
          <p:cNvPr id="2" name="Groupe 1">
            <a:extLst>
              <a:ext uri="{FF2B5EF4-FFF2-40B4-BE49-F238E27FC236}">
                <a16:creationId xmlns:a16="http://schemas.microsoft.com/office/drawing/2014/main" id="{5324EA84-6A03-40F5-AD38-C9445126FA3B}"/>
              </a:ext>
            </a:extLst>
          </p:cNvPr>
          <p:cNvGrpSpPr/>
          <p:nvPr/>
        </p:nvGrpSpPr>
        <p:grpSpPr>
          <a:xfrm>
            <a:off x="392755" y="2302685"/>
            <a:ext cx="3767836" cy="4294667"/>
            <a:chOff x="392755" y="2302685"/>
            <a:chExt cx="3767836" cy="4294667"/>
          </a:xfrm>
        </p:grpSpPr>
        <p:sp>
          <p:nvSpPr>
            <p:cNvPr id="23" name="Titre 1"/>
            <p:cNvSpPr txBox="1">
              <a:spLocks/>
            </p:cNvSpPr>
            <p:nvPr/>
          </p:nvSpPr>
          <p:spPr>
            <a:xfrm>
              <a:off x="496510" y="2302685"/>
              <a:ext cx="3664081" cy="1037030"/>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a:ln>
                    <a:solidFill>
                      <a:schemeClr val="tx2"/>
                    </a:solidFill>
                  </a:ln>
                  <a:solidFill>
                    <a:schemeClr val="accent1"/>
                  </a:solidFill>
                  <a:latin typeface="Futura Std Book" pitchFamily="34" charset="0"/>
                </a:rPr>
                <a:t>nos conditions de travail</a:t>
              </a:r>
            </a:p>
            <a:p>
              <a:r>
                <a:rPr lang="fr-FR" sz="2000" b="1" dirty="0">
                  <a:solidFill>
                    <a:schemeClr val="accent1"/>
                  </a:solidFill>
                  <a:latin typeface="Futura Std Book" pitchFamily="34" charset="0"/>
                </a:rPr>
                <a:t>intérêt collectif</a:t>
              </a:r>
            </a:p>
          </p:txBody>
        </p:sp>
        <p:sp>
          <p:nvSpPr>
            <p:cNvPr id="25" name="Titre 1"/>
            <p:cNvSpPr txBox="1">
              <a:spLocks/>
            </p:cNvSpPr>
            <p:nvPr/>
          </p:nvSpPr>
          <p:spPr>
            <a:xfrm>
              <a:off x="547263" y="4883869"/>
              <a:ext cx="3448673" cy="1497459"/>
            </a:xfrm>
            <a:prstGeom prst="round2Diag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Futura Std Book" pitchFamily="34" charset="0"/>
                </a:rPr>
                <a:t>CSA</a:t>
              </a:r>
              <a:endParaRPr lang="fr-FR" sz="15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Futura Std Book" pitchFamily="34" charset="0"/>
              </a:endParaRPr>
            </a:p>
            <a:p>
              <a:endParaRPr lang="fr-FR" sz="13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Futura Std Book" pitchFamily="34" charset="0"/>
              </a:endParaRPr>
            </a:p>
            <a:p>
              <a:r>
                <a:rPr lang="fr-FR" sz="1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Futura Std Book" pitchFamily="34" charset="0"/>
                </a:rPr>
                <a:t>Comité Social d’Administration</a:t>
              </a:r>
              <a:endParaRPr lang="fr-FR" sz="1600" b="1" spc="300" dirty="0">
                <a:solidFill>
                  <a:schemeClr val="bg1"/>
                </a:solidFill>
                <a:latin typeface="Futura Std Book" pitchFamily="34" charset="0"/>
              </a:endParaRPr>
            </a:p>
          </p:txBody>
        </p:sp>
        <p:sp>
          <p:nvSpPr>
            <p:cNvPr id="33" name="Titre 1"/>
            <p:cNvSpPr txBox="1">
              <a:spLocks/>
            </p:cNvSpPr>
            <p:nvPr/>
          </p:nvSpPr>
          <p:spPr>
            <a:xfrm>
              <a:off x="547263" y="3150541"/>
              <a:ext cx="3448673" cy="17333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fr-FR" sz="1400" b="1" dirty="0">
                  <a:latin typeface="Futura Std Book" pitchFamily="34" charset="0"/>
                </a:rPr>
                <a:t>Organisation et fonctionnement des établissements, </a:t>
              </a:r>
              <a:r>
                <a:rPr lang="fr-FR" sz="1400" dirty="0">
                  <a:latin typeface="Futura Std Book" pitchFamily="34" charset="0"/>
                </a:rPr>
                <a:t>services</a:t>
              </a:r>
              <a:r>
                <a:rPr lang="fr-FR" sz="1400" b="1" dirty="0">
                  <a:latin typeface="Futura Std Book" pitchFamily="34" charset="0"/>
                </a:rPr>
                <a:t>, </a:t>
              </a:r>
              <a:r>
                <a:rPr lang="fr-FR" sz="1400" dirty="0">
                  <a:latin typeface="Futura Std Book" pitchFamily="34" charset="0"/>
                </a:rPr>
                <a:t>Gestion des </a:t>
              </a:r>
              <a:r>
                <a:rPr lang="fr-FR" sz="1400" b="1" dirty="0">
                  <a:latin typeface="Futura Std Book" pitchFamily="34" charset="0"/>
                </a:rPr>
                <a:t>effectifs</a:t>
              </a:r>
              <a:r>
                <a:rPr lang="fr-FR" sz="1400" dirty="0">
                  <a:latin typeface="Futura Std Book" pitchFamily="34" charset="0"/>
                </a:rPr>
                <a:t>, des </a:t>
              </a:r>
              <a:r>
                <a:rPr lang="fr-FR" sz="1400" b="1" dirty="0">
                  <a:latin typeface="Futura Std Book" pitchFamily="34" charset="0"/>
                </a:rPr>
                <a:t>emplois</a:t>
              </a:r>
              <a:r>
                <a:rPr lang="fr-FR" sz="1400" dirty="0">
                  <a:latin typeface="Futura Std Book" pitchFamily="34" charset="0"/>
                </a:rPr>
                <a:t>, des compétences, </a:t>
              </a:r>
              <a:r>
                <a:rPr lang="fr-FR" sz="1400" b="1" dirty="0">
                  <a:latin typeface="Futura Std Book" pitchFamily="34" charset="0"/>
                </a:rPr>
                <a:t>Révision des statuts, Méthodes de travail </a:t>
              </a:r>
              <a:r>
                <a:rPr lang="fr-FR" sz="1400" dirty="0">
                  <a:latin typeface="Futura Std Book" pitchFamily="34" charset="0"/>
                </a:rPr>
                <a:t>et leur incidence sur les personnels, </a:t>
              </a:r>
              <a:r>
                <a:rPr lang="fr-FR" sz="1400" b="1" dirty="0">
                  <a:latin typeface="Futura Std Book" pitchFamily="34" charset="0"/>
                </a:rPr>
                <a:t>Politique </a:t>
              </a:r>
              <a:r>
                <a:rPr lang="fr-FR" sz="1400" b="1" spc="-70" dirty="0">
                  <a:latin typeface="Futura Std Book" pitchFamily="34" charset="0"/>
                </a:rPr>
                <a:t>indemnitaire</a:t>
              </a:r>
              <a:r>
                <a:rPr lang="fr-FR" sz="1400" spc="-70" dirty="0">
                  <a:latin typeface="Futura Std Book" pitchFamily="34" charset="0"/>
                </a:rPr>
                <a:t>, Formation, Grandes </a:t>
              </a:r>
              <a:r>
                <a:rPr lang="fr-FR" sz="1400" dirty="0">
                  <a:latin typeface="Futura Std Book" pitchFamily="34" charset="0"/>
                </a:rPr>
                <a:t>réformes</a:t>
              </a:r>
            </a:p>
          </p:txBody>
        </p:sp>
        <p:sp>
          <p:nvSpPr>
            <p:cNvPr id="3" name="Arrondir un rectangle avec un coin diagonal 2"/>
            <p:cNvSpPr/>
            <p:nvPr/>
          </p:nvSpPr>
          <p:spPr>
            <a:xfrm>
              <a:off x="392755" y="2420888"/>
              <a:ext cx="3767836" cy="4176464"/>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4" name="Groupe 3">
            <a:extLst>
              <a:ext uri="{FF2B5EF4-FFF2-40B4-BE49-F238E27FC236}">
                <a16:creationId xmlns:a16="http://schemas.microsoft.com/office/drawing/2014/main" id="{73E84607-B70B-4CA9-A2B9-D785CB6FF3FE}"/>
              </a:ext>
            </a:extLst>
          </p:cNvPr>
          <p:cNvGrpSpPr/>
          <p:nvPr/>
        </p:nvGrpSpPr>
        <p:grpSpPr>
          <a:xfrm>
            <a:off x="4962515" y="2420888"/>
            <a:ext cx="3780588" cy="4176464"/>
            <a:chOff x="4962515" y="2420888"/>
            <a:chExt cx="3780588" cy="4176464"/>
          </a:xfrm>
        </p:grpSpPr>
        <p:sp>
          <p:nvSpPr>
            <p:cNvPr id="24" name="Titre 1"/>
            <p:cNvSpPr txBox="1">
              <a:spLocks/>
            </p:cNvSpPr>
            <p:nvPr/>
          </p:nvSpPr>
          <p:spPr>
            <a:xfrm>
              <a:off x="5183184" y="2463260"/>
              <a:ext cx="3559919" cy="641798"/>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200" b="1" dirty="0">
                  <a:ln>
                    <a:solidFill>
                      <a:srgbClr val="E5451A"/>
                    </a:solidFill>
                  </a:ln>
                  <a:solidFill>
                    <a:schemeClr val="accent6">
                      <a:lumMod val="75000"/>
                    </a:schemeClr>
                  </a:solidFill>
                  <a:latin typeface="Futura Std Book" pitchFamily="34" charset="0"/>
                </a:rPr>
                <a:t>ma carrière personnelle</a:t>
              </a:r>
            </a:p>
            <a:p>
              <a:r>
                <a:rPr lang="fr-FR" sz="2200" b="1" dirty="0">
                  <a:solidFill>
                    <a:schemeClr val="accent6">
                      <a:lumMod val="75000"/>
                    </a:schemeClr>
                  </a:solidFill>
                  <a:latin typeface="Futura Std Book" pitchFamily="34" charset="0"/>
                </a:rPr>
                <a:t>intérêt individuel</a:t>
              </a:r>
            </a:p>
          </p:txBody>
        </p:sp>
        <p:sp>
          <p:nvSpPr>
            <p:cNvPr id="27" name="Titre 1"/>
            <p:cNvSpPr txBox="1">
              <a:spLocks/>
            </p:cNvSpPr>
            <p:nvPr/>
          </p:nvSpPr>
          <p:spPr>
            <a:xfrm>
              <a:off x="5122096" y="4883869"/>
              <a:ext cx="3448673" cy="1497458"/>
            </a:xfrm>
            <a:prstGeom prst="round2Diag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Futura Std Book" pitchFamily="34" charset="0"/>
                </a:rPr>
                <a:t>CAP</a:t>
              </a:r>
              <a:endParaRPr lang="fr-FR" sz="1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Futura Std Book" pitchFamily="34" charset="0"/>
              </a:endParaRPr>
            </a:p>
            <a:p>
              <a:endParaRPr lang="fr-FR" sz="9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Futura Std Book" pitchFamily="34" charset="0"/>
              </a:endParaRPr>
            </a:p>
            <a:p>
              <a:r>
                <a:rPr lang="fr-FR" sz="1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Futura Std Book" pitchFamily="34" charset="0"/>
                </a:rPr>
                <a:t>Commission Administrative </a:t>
              </a:r>
            </a:p>
            <a:p>
              <a:r>
                <a:rPr lang="fr-FR" sz="1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Futura Std Book" pitchFamily="34" charset="0"/>
                </a:rPr>
                <a:t>Paritaire</a:t>
              </a:r>
            </a:p>
            <a:p>
              <a:r>
                <a:rPr lang="fr-FR" sz="1200" dirty="0">
                  <a:latin typeface="Futura Std Book" pitchFamily="34" charset="0"/>
                </a:rPr>
                <a:t>ou</a:t>
              </a:r>
              <a:r>
                <a:rPr lang="fr-FR" sz="1200" b="1" dirty="0">
                  <a:latin typeface="Futura Std Book" pitchFamily="34" charset="0"/>
                </a:rPr>
                <a:t> </a:t>
              </a:r>
              <a:r>
                <a:rPr lang="fr-FR" sz="1200" dirty="0">
                  <a:latin typeface="Futura Std Book" pitchFamily="34" charset="0"/>
                </a:rPr>
                <a:t>Consultative (CCP) pour les non titulaires</a:t>
              </a:r>
            </a:p>
          </p:txBody>
        </p:sp>
        <p:sp>
          <p:nvSpPr>
            <p:cNvPr id="28" name="Titre 1"/>
            <p:cNvSpPr txBox="1">
              <a:spLocks/>
            </p:cNvSpPr>
            <p:nvPr/>
          </p:nvSpPr>
          <p:spPr>
            <a:xfrm>
              <a:off x="5122096" y="3105058"/>
              <a:ext cx="3448673" cy="162008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fr-FR" sz="1400" b="1" dirty="0">
                  <a:latin typeface="Futura Std Book" pitchFamily="34" charset="0"/>
                </a:rPr>
                <a:t>Recours mutations</a:t>
              </a:r>
              <a:r>
                <a:rPr lang="fr-FR" sz="1400" dirty="0">
                  <a:latin typeface="Futura Std Book" pitchFamily="34" charset="0"/>
                </a:rPr>
                <a:t>, </a:t>
              </a:r>
              <a:r>
                <a:rPr lang="fr-FR" sz="1400" b="1" dirty="0">
                  <a:latin typeface="Futura Std Book" pitchFamily="34" charset="0"/>
                </a:rPr>
                <a:t>promotions</a:t>
              </a:r>
              <a:r>
                <a:rPr lang="fr-FR" sz="1400" dirty="0">
                  <a:latin typeface="Futura Std Book" pitchFamily="34" charset="0"/>
                </a:rPr>
                <a:t> hors-classe, classe exceptionnelle, liste d’aptitude </a:t>
              </a:r>
              <a:r>
                <a:rPr lang="fr-FR" sz="1400" b="1" dirty="0">
                  <a:latin typeface="Futura Std Book" pitchFamily="34" charset="0"/>
                </a:rPr>
                <a:t>échelons</a:t>
              </a:r>
              <a:r>
                <a:rPr lang="fr-FR" sz="1400" dirty="0">
                  <a:latin typeface="Futura Std Book" pitchFamily="34" charset="0"/>
                </a:rPr>
                <a:t>, détachement, </a:t>
              </a:r>
              <a:r>
                <a:rPr lang="fr-FR" sz="1400" b="1" dirty="0">
                  <a:latin typeface="Futura Std Book" pitchFamily="34" charset="0"/>
                </a:rPr>
                <a:t>titularisation</a:t>
              </a:r>
              <a:r>
                <a:rPr lang="fr-FR" sz="1400" dirty="0">
                  <a:latin typeface="Futura Std Book" pitchFamily="34" charset="0"/>
                </a:rPr>
                <a:t>, licenciement, temps partiel, congé de formation, sanction disciplinaire...</a:t>
              </a:r>
            </a:p>
          </p:txBody>
        </p:sp>
        <p:sp>
          <p:nvSpPr>
            <p:cNvPr id="34" name="Arrondir un rectangle avec un coin diagonal 33"/>
            <p:cNvSpPr/>
            <p:nvPr/>
          </p:nvSpPr>
          <p:spPr>
            <a:xfrm>
              <a:off x="4962515" y="2420888"/>
              <a:ext cx="3767836" cy="4176464"/>
            </a:xfrm>
            <a:prstGeom prst="round2DiagRect">
              <a:avLst/>
            </a:prstGeom>
            <a:noFill/>
            <a:ln>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dirty="0"/>
            </a:p>
          </p:txBody>
        </p:sp>
      </p:grpSp>
      <p:grpSp>
        <p:nvGrpSpPr>
          <p:cNvPr id="22" name="Groupe 21">
            <a:extLst>
              <a:ext uri="{FF2B5EF4-FFF2-40B4-BE49-F238E27FC236}">
                <a16:creationId xmlns:a16="http://schemas.microsoft.com/office/drawing/2014/main" id="{8DE3A0F0-F664-440F-AF08-966D2DC02C67}"/>
              </a:ext>
            </a:extLst>
          </p:cNvPr>
          <p:cNvGrpSpPr/>
          <p:nvPr/>
        </p:nvGrpSpPr>
        <p:grpSpPr>
          <a:xfrm>
            <a:off x="614721" y="-94451"/>
            <a:ext cx="8390977" cy="1348285"/>
            <a:chOff x="614721" y="-94451"/>
            <a:chExt cx="8390977" cy="1348285"/>
          </a:xfrm>
        </p:grpSpPr>
        <p:pic>
          <p:nvPicPr>
            <p:cNvPr id="26" name="Image 25">
              <a:extLst>
                <a:ext uri="{FF2B5EF4-FFF2-40B4-BE49-F238E27FC236}">
                  <a16:creationId xmlns:a16="http://schemas.microsoft.com/office/drawing/2014/main" id="{93558643-6143-41E8-AFCF-C6FDA08E159D}"/>
                </a:ext>
              </a:extLst>
            </p:cNvPr>
            <p:cNvPicPr/>
            <p:nvPr/>
          </p:nvPicPr>
          <p:blipFill>
            <a:blip r:embed="rId2" cstate="print"/>
            <a:srcRect/>
            <a:stretch>
              <a:fillRect/>
            </a:stretch>
          </p:blipFill>
          <p:spPr bwMode="auto">
            <a:xfrm>
              <a:off x="5567188" y="0"/>
              <a:ext cx="890463" cy="893294"/>
            </a:xfrm>
            <a:prstGeom prst="rect">
              <a:avLst/>
            </a:prstGeom>
            <a:noFill/>
          </p:spPr>
        </p:pic>
        <p:pic>
          <p:nvPicPr>
            <p:cNvPr id="29" name="Image 28">
              <a:extLst>
                <a:ext uri="{FF2B5EF4-FFF2-40B4-BE49-F238E27FC236}">
                  <a16:creationId xmlns:a16="http://schemas.microsoft.com/office/drawing/2014/main" id="{744B55CB-347E-46A5-B45A-9B9DB4F2E8FD}"/>
                </a:ext>
              </a:extLst>
            </p:cNvPr>
            <p:cNvPicPr/>
            <p:nvPr/>
          </p:nvPicPr>
          <p:blipFill>
            <a:blip r:embed="rId3" cstate="print"/>
            <a:srcRect/>
            <a:stretch>
              <a:fillRect/>
            </a:stretch>
          </p:blipFill>
          <p:spPr bwMode="auto">
            <a:xfrm>
              <a:off x="6372200" y="33887"/>
              <a:ext cx="948467" cy="954665"/>
            </a:xfrm>
            <a:prstGeom prst="rect">
              <a:avLst/>
            </a:prstGeom>
            <a:noFill/>
          </p:spPr>
        </p:pic>
        <p:pic>
          <p:nvPicPr>
            <p:cNvPr id="30" name="Image 29">
              <a:extLst>
                <a:ext uri="{FF2B5EF4-FFF2-40B4-BE49-F238E27FC236}">
                  <a16:creationId xmlns:a16="http://schemas.microsoft.com/office/drawing/2014/main" id="{C2FC790C-DB75-4281-8476-03E473E575A6}"/>
                </a:ext>
              </a:extLst>
            </p:cNvPr>
            <p:cNvPicPr/>
            <p:nvPr/>
          </p:nvPicPr>
          <p:blipFill>
            <a:blip r:embed="rId4" cstate="print"/>
            <a:srcRect/>
            <a:stretch>
              <a:fillRect/>
            </a:stretch>
          </p:blipFill>
          <p:spPr bwMode="auto">
            <a:xfrm>
              <a:off x="4499992" y="183245"/>
              <a:ext cx="1067196" cy="1070589"/>
            </a:xfrm>
            <a:prstGeom prst="rect">
              <a:avLst/>
            </a:prstGeom>
            <a:noFill/>
          </p:spPr>
        </p:pic>
        <p:pic>
          <p:nvPicPr>
            <p:cNvPr id="31" name="Image 30">
              <a:extLst>
                <a:ext uri="{FF2B5EF4-FFF2-40B4-BE49-F238E27FC236}">
                  <a16:creationId xmlns:a16="http://schemas.microsoft.com/office/drawing/2014/main" id="{543ABF06-166B-43CA-ABE9-E6CF963139F8}"/>
                </a:ext>
              </a:extLst>
            </p:cNvPr>
            <p:cNvPicPr/>
            <p:nvPr/>
          </p:nvPicPr>
          <p:blipFill>
            <a:blip r:embed="rId5" cstate="print"/>
            <a:srcRect/>
            <a:stretch>
              <a:fillRect/>
            </a:stretch>
          </p:blipFill>
          <p:spPr bwMode="auto">
            <a:xfrm>
              <a:off x="3995936" y="33887"/>
              <a:ext cx="648474" cy="634171"/>
            </a:xfrm>
            <a:prstGeom prst="rect">
              <a:avLst/>
            </a:prstGeom>
            <a:noFill/>
          </p:spPr>
        </p:pic>
        <p:pic>
          <p:nvPicPr>
            <p:cNvPr id="35" name="Image 34">
              <a:extLst>
                <a:ext uri="{FF2B5EF4-FFF2-40B4-BE49-F238E27FC236}">
                  <a16:creationId xmlns:a16="http://schemas.microsoft.com/office/drawing/2014/main" id="{41E9305D-3C3C-4A54-8D6D-7C5A79A5705B}"/>
                </a:ext>
              </a:extLst>
            </p:cNvPr>
            <p:cNvPicPr/>
            <p:nvPr/>
          </p:nvPicPr>
          <p:blipFill>
            <a:blip r:embed="rId6" cstate="print"/>
            <a:srcRect/>
            <a:stretch>
              <a:fillRect/>
            </a:stretch>
          </p:blipFill>
          <p:spPr bwMode="auto">
            <a:xfrm>
              <a:off x="3275856" y="268484"/>
              <a:ext cx="897260" cy="900113"/>
            </a:xfrm>
            <a:prstGeom prst="rect">
              <a:avLst/>
            </a:prstGeom>
            <a:noFill/>
          </p:spPr>
        </p:pic>
        <p:pic>
          <p:nvPicPr>
            <p:cNvPr id="36" name="Image 35">
              <a:extLst>
                <a:ext uri="{FF2B5EF4-FFF2-40B4-BE49-F238E27FC236}">
                  <a16:creationId xmlns:a16="http://schemas.microsoft.com/office/drawing/2014/main" id="{83277B2B-8956-4299-88A2-656DEB066520}"/>
                </a:ext>
              </a:extLst>
            </p:cNvPr>
            <p:cNvPicPr/>
            <p:nvPr/>
          </p:nvPicPr>
          <p:blipFill>
            <a:blip r:embed="rId7" cstate="print"/>
            <a:srcRect/>
            <a:stretch>
              <a:fillRect/>
            </a:stretch>
          </p:blipFill>
          <p:spPr bwMode="auto">
            <a:xfrm>
              <a:off x="7727782" y="-94451"/>
              <a:ext cx="1277916" cy="1288798"/>
            </a:xfrm>
            <a:prstGeom prst="rect">
              <a:avLst/>
            </a:prstGeom>
            <a:noFill/>
          </p:spPr>
        </p:pic>
        <p:pic>
          <p:nvPicPr>
            <p:cNvPr id="37" name="Image 36">
              <a:extLst>
                <a:ext uri="{FF2B5EF4-FFF2-40B4-BE49-F238E27FC236}">
                  <a16:creationId xmlns:a16="http://schemas.microsoft.com/office/drawing/2014/main" id="{CE19A582-2290-4A80-A633-A01C57512DC5}"/>
                </a:ext>
              </a:extLst>
            </p:cNvPr>
            <p:cNvPicPr/>
            <p:nvPr/>
          </p:nvPicPr>
          <p:blipFill>
            <a:blip r:embed="rId8" cstate="print"/>
            <a:srcRect/>
            <a:stretch>
              <a:fillRect/>
            </a:stretch>
          </p:blipFill>
          <p:spPr bwMode="auto">
            <a:xfrm>
              <a:off x="7320667" y="549948"/>
              <a:ext cx="539715" cy="538704"/>
            </a:xfrm>
            <a:prstGeom prst="rect">
              <a:avLst/>
            </a:prstGeom>
            <a:noFill/>
          </p:spPr>
        </p:pic>
        <p:pic>
          <p:nvPicPr>
            <p:cNvPr id="38" name="Image 37">
              <a:extLst>
                <a:ext uri="{FF2B5EF4-FFF2-40B4-BE49-F238E27FC236}">
                  <a16:creationId xmlns:a16="http://schemas.microsoft.com/office/drawing/2014/main" id="{0202E3BB-CAC4-4C83-906E-55CE4638B1D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4721" y="171649"/>
              <a:ext cx="2186901" cy="1022698"/>
            </a:xfrm>
            <a:prstGeom prst="rect">
              <a:avLst/>
            </a:prstGeom>
          </p:spPr>
        </p:pic>
      </p:grpSp>
    </p:spTree>
    <p:extLst>
      <p:ext uri="{BB962C8B-B14F-4D97-AF65-F5344CB8AC3E}">
        <p14:creationId xmlns:p14="http://schemas.microsoft.com/office/powerpoint/2010/main" val="826229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re 1"/>
          <p:cNvSpPr txBox="1">
            <a:spLocks/>
          </p:cNvSpPr>
          <p:nvPr/>
        </p:nvSpPr>
        <p:spPr>
          <a:xfrm>
            <a:off x="389656" y="1484784"/>
            <a:ext cx="8286799" cy="393476"/>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400" b="1" dirty="0">
                <a:ln w="0"/>
                <a:latin typeface="Futura Std Book" pitchFamily="34" charset="0"/>
              </a:rPr>
              <a:t>Ces instances sont représentées :</a:t>
            </a:r>
          </a:p>
        </p:txBody>
      </p:sp>
      <p:sp>
        <p:nvSpPr>
          <p:cNvPr id="32" name="Titre 1"/>
          <p:cNvSpPr txBox="1">
            <a:spLocks/>
          </p:cNvSpPr>
          <p:nvPr/>
        </p:nvSpPr>
        <p:spPr>
          <a:xfrm>
            <a:off x="5122095" y="3576490"/>
            <a:ext cx="3448673" cy="79046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fr-FR" sz="1400" dirty="0">
              <a:latin typeface="Futura Std Book" pitchFamily="34" charset="0"/>
            </a:endParaRPr>
          </a:p>
        </p:txBody>
      </p:sp>
      <p:grpSp>
        <p:nvGrpSpPr>
          <p:cNvPr id="5" name="Groupe 4">
            <a:extLst>
              <a:ext uri="{FF2B5EF4-FFF2-40B4-BE49-F238E27FC236}">
                <a16:creationId xmlns:a16="http://schemas.microsoft.com/office/drawing/2014/main" id="{990B613B-2A71-49E0-A865-B363F3B56872}"/>
              </a:ext>
            </a:extLst>
          </p:cNvPr>
          <p:cNvGrpSpPr/>
          <p:nvPr/>
        </p:nvGrpSpPr>
        <p:grpSpPr>
          <a:xfrm>
            <a:off x="229828" y="2096507"/>
            <a:ext cx="8775870" cy="4570878"/>
            <a:chOff x="229828" y="2096507"/>
            <a:chExt cx="8775870" cy="4570878"/>
          </a:xfrm>
        </p:grpSpPr>
        <p:sp>
          <p:nvSpPr>
            <p:cNvPr id="42" name="Arrondir un rectangle avec un coin diagonal 41"/>
            <p:cNvSpPr/>
            <p:nvPr/>
          </p:nvSpPr>
          <p:spPr>
            <a:xfrm>
              <a:off x="229828" y="2096507"/>
              <a:ext cx="4270164" cy="4532316"/>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3" name="Arrondir un rectangle avec un coin diagonal 42"/>
            <p:cNvSpPr/>
            <p:nvPr/>
          </p:nvSpPr>
          <p:spPr>
            <a:xfrm>
              <a:off x="4788024" y="2096507"/>
              <a:ext cx="4217674" cy="4570878"/>
            </a:xfrm>
            <a:prstGeom prst="round2Diag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31" name="Titre 1"/>
          <p:cNvSpPr txBox="1">
            <a:spLocks/>
          </p:cNvSpPr>
          <p:nvPr/>
        </p:nvSpPr>
        <p:spPr>
          <a:xfrm>
            <a:off x="2668733" y="2329214"/>
            <a:ext cx="3806533" cy="393476"/>
          </a:xfrm>
          <a:prstGeom prst="rect">
            <a:avLst/>
          </a:prstGeom>
          <a:solidFill>
            <a:schemeClr val="bg1"/>
          </a:solidFill>
          <a:ln>
            <a:solidFill>
              <a:schemeClr val="tx1"/>
            </a:solidFill>
            <a:prstDash val="sysDot"/>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a:latin typeface="Futura Std Book" pitchFamily="34" charset="0"/>
              </a:rPr>
              <a:t>à l’échelon </a:t>
            </a:r>
            <a:r>
              <a:rPr lang="fr-FR" sz="2400" b="1" dirty="0">
                <a:latin typeface="Futura Std Book" pitchFamily="34" charset="0"/>
              </a:rPr>
              <a:t>national</a:t>
            </a:r>
            <a:r>
              <a:rPr lang="fr-FR" sz="2000" b="1" dirty="0">
                <a:latin typeface="Futura Std Book" pitchFamily="34" charset="0"/>
              </a:rPr>
              <a:t>...</a:t>
            </a:r>
            <a:endParaRPr lang="fr-FR" sz="1800" b="1" dirty="0">
              <a:latin typeface="Futura Std Book" pitchFamily="34" charset="0"/>
            </a:endParaRPr>
          </a:p>
        </p:txBody>
      </p:sp>
      <p:grpSp>
        <p:nvGrpSpPr>
          <p:cNvPr id="3" name="Groupe 2">
            <a:extLst>
              <a:ext uri="{FF2B5EF4-FFF2-40B4-BE49-F238E27FC236}">
                <a16:creationId xmlns:a16="http://schemas.microsoft.com/office/drawing/2014/main" id="{15C5968E-42A7-4524-AE90-37A4CF25E9A2}"/>
              </a:ext>
            </a:extLst>
          </p:cNvPr>
          <p:cNvGrpSpPr/>
          <p:nvPr/>
        </p:nvGrpSpPr>
        <p:grpSpPr>
          <a:xfrm>
            <a:off x="348454" y="2485779"/>
            <a:ext cx="8499637" cy="1831309"/>
            <a:chOff x="348454" y="2485779"/>
            <a:chExt cx="8499637" cy="1831309"/>
          </a:xfrm>
        </p:grpSpPr>
        <p:sp>
          <p:nvSpPr>
            <p:cNvPr id="25" name="Titre 1"/>
            <p:cNvSpPr txBox="1">
              <a:spLocks/>
            </p:cNvSpPr>
            <p:nvPr/>
          </p:nvSpPr>
          <p:spPr>
            <a:xfrm>
              <a:off x="348454" y="2935756"/>
              <a:ext cx="3920611" cy="1381332"/>
            </a:xfrm>
            <a:prstGeom prst="round2Diag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fr-FR" sz="1800" b="1" dirty="0">
                  <a:latin typeface="HelveticaNeueLT Pro 65 Md" panose="020B0604020202020204" pitchFamily="34" charset="0"/>
                </a:rPr>
                <a:t>Comité Social d’Administration</a:t>
              </a:r>
            </a:p>
            <a:p>
              <a:pPr>
                <a:lnSpc>
                  <a:spcPct val="120000"/>
                </a:lnSpc>
              </a:pPr>
              <a:r>
                <a:rPr lang="fr-FR" sz="1800" b="1" dirty="0">
                  <a:solidFill>
                    <a:schemeClr val="bg1"/>
                  </a:solidFill>
                  <a:latin typeface="HelveticaNeueLT Pro 65 Md" panose="020B0604020202020204" pitchFamily="34" charset="0"/>
                </a:rPr>
                <a:t>CSA ministériel</a:t>
              </a:r>
              <a:endParaRPr lang="fr-FR" sz="1400" b="1" dirty="0">
                <a:solidFill>
                  <a:schemeClr val="bg1"/>
                </a:solidFill>
                <a:latin typeface="HelveticaNeueLT Pro 65 Md" panose="020B0604020202020204" pitchFamily="34" charset="0"/>
              </a:endParaRPr>
            </a:p>
          </p:txBody>
        </p:sp>
        <p:sp>
          <p:nvSpPr>
            <p:cNvPr id="27" name="Titre 1"/>
            <p:cNvSpPr txBox="1">
              <a:spLocks/>
            </p:cNvSpPr>
            <p:nvPr/>
          </p:nvSpPr>
          <p:spPr>
            <a:xfrm>
              <a:off x="5022662" y="2906192"/>
              <a:ext cx="3825429" cy="1381332"/>
            </a:xfrm>
            <a:prstGeom prst="round2Diag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800" b="1" dirty="0">
                  <a:latin typeface="HelveticaNeueLT Pro 65 Md" panose="020B0604020202020204" pitchFamily="34" charset="0"/>
                </a:rPr>
                <a:t>Commission Administrative Paritaire Nationale</a:t>
              </a:r>
            </a:p>
            <a:p>
              <a:r>
                <a:rPr lang="fr-FR" sz="1800" b="1" dirty="0">
                  <a:solidFill>
                    <a:schemeClr val="bg1"/>
                  </a:solidFill>
                  <a:latin typeface="HelveticaNeueLT Pro 65 Md" panose="020B0604020202020204" pitchFamily="34" charset="0"/>
                </a:rPr>
                <a:t>CAPN</a:t>
              </a:r>
            </a:p>
          </p:txBody>
        </p:sp>
        <p:sp>
          <p:nvSpPr>
            <p:cNvPr id="15" name="Virage 14"/>
            <p:cNvSpPr/>
            <p:nvPr/>
          </p:nvSpPr>
          <p:spPr>
            <a:xfrm rot="5400000">
              <a:off x="6527379" y="2433666"/>
              <a:ext cx="394019" cy="498245"/>
            </a:xfrm>
            <a:prstGeom prst="ben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dirty="0">
                <a:solidFill>
                  <a:schemeClr val="tx1"/>
                </a:solidFill>
              </a:endParaRPr>
            </a:p>
          </p:txBody>
        </p:sp>
        <p:sp>
          <p:nvSpPr>
            <p:cNvPr id="47" name="Virage 46"/>
            <p:cNvSpPr/>
            <p:nvPr/>
          </p:nvSpPr>
          <p:spPr>
            <a:xfrm rot="5400000" flipV="1">
              <a:off x="2206888" y="2432189"/>
              <a:ext cx="394019" cy="536869"/>
            </a:xfrm>
            <a:prstGeom prst="ben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dirty="0">
                <a:solidFill>
                  <a:schemeClr val="tx1"/>
                </a:solidFill>
              </a:endParaRPr>
            </a:p>
          </p:txBody>
        </p:sp>
      </p:grpSp>
      <p:grpSp>
        <p:nvGrpSpPr>
          <p:cNvPr id="40" name="Groupe 39">
            <a:extLst>
              <a:ext uri="{FF2B5EF4-FFF2-40B4-BE49-F238E27FC236}">
                <a16:creationId xmlns:a16="http://schemas.microsoft.com/office/drawing/2014/main" id="{D1FB230C-BF66-433A-9E13-D8CC53C5FB65}"/>
              </a:ext>
            </a:extLst>
          </p:cNvPr>
          <p:cNvGrpSpPr/>
          <p:nvPr/>
        </p:nvGrpSpPr>
        <p:grpSpPr>
          <a:xfrm>
            <a:off x="614721" y="-94451"/>
            <a:ext cx="8390977" cy="1348285"/>
            <a:chOff x="614721" y="-94451"/>
            <a:chExt cx="8390977" cy="1348285"/>
          </a:xfrm>
        </p:grpSpPr>
        <p:pic>
          <p:nvPicPr>
            <p:cNvPr id="41" name="Image 40">
              <a:extLst>
                <a:ext uri="{FF2B5EF4-FFF2-40B4-BE49-F238E27FC236}">
                  <a16:creationId xmlns:a16="http://schemas.microsoft.com/office/drawing/2014/main" id="{42FBEEB3-4591-4169-A450-2F1659FFA467}"/>
                </a:ext>
              </a:extLst>
            </p:cNvPr>
            <p:cNvPicPr/>
            <p:nvPr/>
          </p:nvPicPr>
          <p:blipFill>
            <a:blip r:embed="rId2" cstate="print"/>
            <a:srcRect/>
            <a:stretch>
              <a:fillRect/>
            </a:stretch>
          </p:blipFill>
          <p:spPr bwMode="auto">
            <a:xfrm>
              <a:off x="5567188" y="0"/>
              <a:ext cx="890463" cy="893294"/>
            </a:xfrm>
            <a:prstGeom prst="rect">
              <a:avLst/>
            </a:prstGeom>
            <a:noFill/>
          </p:spPr>
        </p:pic>
        <p:pic>
          <p:nvPicPr>
            <p:cNvPr id="44" name="Image 43">
              <a:extLst>
                <a:ext uri="{FF2B5EF4-FFF2-40B4-BE49-F238E27FC236}">
                  <a16:creationId xmlns:a16="http://schemas.microsoft.com/office/drawing/2014/main" id="{7C5E00E7-9972-4BA9-BAF7-434A79F5A76A}"/>
                </a:ext>
              </a:extLst>
            </p:cNvPr>
            <p:cNvPicPr/>
            <p:nvPr/>
          </p:nvPicPr>
          <p:blipFill>
            <a:blip r:embed="rId3" cstate="print"/>
            <a:srcRect/>
            <a:stretch>
              <a:fillRect/>
            </a:stretch>
          </p:blipFill>
          <p:spPr bwMode="auto">
            <a:xfrm>
              <a:off x="6372200" y="33887"/>
              <a:ext cx="948467" cy="954665"/>
            </a:xfrm>
            <a:prstGeom prst="rect">
              <a:avLst/>
            </a:prstGeom>
            <a:noFill/>
          </p:spPr>
        </p:pic>
        <p:pic>
          <p:nvPicPr>
            <p:cNvPr id="50" name="Image 49">
              <a:extLst>
                <a:ext uri="{FF2B5EF4-FFF2-40B4-BE49-F238E27FC236}">
                  <a16:creationId xmlns:a16="http://schemas.microsoft.com/office/drawing/2014/main" id="{98C93E2E-4799-4E08-A283-84B2BF8D0A22}"/>
                </a:ext>
              </a:extLst>
            </p:cNvPr>
            <p:cNvPicPr/>
            <p:nvPr/>
          </p:nvPicPr>
          <p:blipFill>
            <a:blip r:embed="rId4" cstate="print"/>
            <a:srcRect/>
            <a:stretch>
              <a:fillRect/>
            </a:stretch>
          </p:blipFill>
          <p:spPr bwMode="auto">
            <a:xfrm>
              <a:off x="4499992" y="183245"/>
              <a:ext cx="1067196" cy="1070589"/>
            </a:xfrm>
            <a:prstGeom prst="rect">
              <a:avLst/>
            </a:prstGeom>
            <a:noFill/>
          </p:spPr>
        </p:pic>
        <p:pic>
          <p:nvPicPr>
            <p:cNvPr id="51" name="Image 50">
              <a:extLst>
                <a:ext uri="{FF2B5EF4-FFF2-40B4-BE49-F238E27FC236}">
                  <a16:creationId xmlns:a16="http://schemas.microsoft.com/office/drawing/2014/main" id="{0A986642-DA97-45F9-933C-87212A5E6EC1}"/>
                </a:ext>
              </a:extLst>
            </p:cNvPr>
            <p:cNvPicPr/>
            <p:nvPr/>
          </p:nvPicPr>
          <p:blipFill>
            <a:blip r:embed="rId5" cstate="print"/>
            <a:srcRect/>
            <a:stretch>
              <a:fillRect/>
            </a:stretch>
          </p:blipFill>
          <p:spPr bwMode="auto">
            <a:xfrm>
              <a:off x="3995936" y="33887"/>
              <a:ext cx="648474" cy="634171"/>
            </a:xfrm>
            <a:prstGeom prst="rect">
              <a:avLst/>
            </a:prstGeom>
            <a:noFill/>
          </p:spPr>
        </p:pic>
        <p:pic>
          <p:nvPicPr>
            <p:cNvPr id="52" name="Image 51">
              <a:extLst>
                <a:ext uri="{FF2B5EF4-FFF2-40B4-BE49-F238E27FC236}">
                  <a16:creationId xmlns:a16="http://schemas.microsoft.com/office/drawing/2014/main" id="{F65ABB94-4FEE-4423-82D0-2A9E7A2057CF}"/>
                </a:ext>
              </a:extLst>
            </p:cNvPr>
            <p:cNvPicPr/>
            <p:nvPr/>
          </p:nvPicPr>
          <p:blipFill>
            <a:blip r:embed="rId6" cstate="print"/>
            <a:srcRect/>
            <a:stretch>
              <a:fillRect/>
            </a:stretch>
          </p:blipFill>
          <p:spPr bwMode="auto">
            <a:xfrm>
              <a:off x="3275856" y="268484"/>
              <a:ext cx="897260" cy="900113"/>
            </a:xfrm>
            <a:prstGeom prst="rect">
              <a:avLst/>
            </a:prstGeom>
            <a:noFill/>
          </p:spPr>
        </p:pic>
        <p:pic>
          <p:nvPicPr>
            <p:cNvPr id="53" name="Image 52">
              <a:extLst>
                <a:ext uri="{FF2B5EF4-FFF2-40B4-BE49-F238E27FC236}">
                  <a16:creationId xmlns:a16="http://schemas.microsoft.com/office/drawing/2014/main" id="{D42A9615-8756-4D0F-8777-807DA549B4FF}"/>
                </a:ext>
              </a:extLst>
            </p:cNvPr>
            <p:cNvPicPr/>
            <p:nvPr/>
          </p:nvPicPr>
          <p:blipFill>
            <a:blip r:embed="rId7" cstate="print"/>
            <a:srcRect/>
            <a:stretch>
              <a:fillRect/>
            </a:stretch>
          </p:blipFill>
          <p:spPr bwMode="auto">
            <a:xfrm>
              <a:off x="7727782" y="-94451"/>
              <a:ext cx="1277916" cy="1288798"/>
            </a:xfrm>
            <a:prstGeom prst="rect">
              <a:avLst/>
            </a:prstGeom>
            <a:noFill/>
          </p:spPr>
        </p:pic>
        <p:pic>
          <p:nvPicPr>
            <p:cNvPr id="54" name="Image 53">
              <a:extLst>
                <a:ext uri="{FF2B5EF4-FFF2-40B4-BE49-F238E27FC236}">
                  <a16:creationId xmlns:a16="http://schemas.microsoft.com/office/drawing/2014/main" id="{2040D1C6-49F8-428C-A108-2B5D93D449A7}"/>
                </a:ext>
              </a:extLst>
            </p:cNvPr>
            <p:cNvPicPr/>
            <p:nvPr/>
          </p:nvPicPr>
          <p:blipFill>
            <a:blip r:embed="rId8" cstate="print"/>
            <a:srcRect/>
            <a:stretch>
              <a:fillRect/>
            </a:stretch>
          </p:blipFill>
          <p:spPr bwMode="auto">
            <a:xfrm>
              <a:off x="7320667" y="549948"/>
              <a:ext cx="539715" cy="538704"/>
            </a:xfrm>
            <a:prstGeom prst="rect">
              <a:avLst/>
            </a:prstGeom>
            <a:noFill/>
          </p:spPr>
        </p:pic>
        <p:pic>
          <p:nvPicPr>
            <p:cNvPr id="55" name="Image 54">
              <a:extLst>
                <a:ext uri="{FF2B5EF4-FFF2-40B4-BE49-F238E27FC236}">
                  <a16:creationId xmlns:a16="http://schemas.microsoft.com/office/drawing/2014/main" id="{F2701208-9740-4268-9DEF-D3ADCFAF880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4721" y="171649"/>
              <a:ext cx="2186901" cy="1022698"/>
            </a:xfrm>
            <a:prstGeom prst="rect">
              <a:avLst/>
            </a:prstGeom>
          </p:spPr>
        </p:pic>
      </p:grpSp>
      <p:sp>
        <p:nvSpPr>
          <p:cNvPr id="57" name="Titre 1">
            <a:extLst>
              <a:ext uri="{FF2B5EF4-FFF2-40B4-BE49-F238E27FC236}">
                <a16:creationId xmlns:a16="http://schemas.microsoft.com/office/drawing/2014/main" id="{9B3FE205-94C6-42A0-ABEE-53E9ABBC6215}"/>
              </a:ext>
            </a:extLst>
          </p:cNvPr>
          <p:cNvSpPr txBox="1">
            <a:spLocks/>
          </p:cNvSpPr>
          <p:nvPr/>
        </p:nvSpPr>
        <p:spPr>
          <a:xfrm>
            <a:off x="2801622" y="4539710"/>
            <a:ext cx="3806533" cy="393476"/>
          </a:xfrm>
          <a:prstGeom prst="rect">
            <a:avLst/>
          </a:prstGeom>
          <a:solidFill>
            <a:schemeClr val="bg1"/>
          </a:solidFill>
          <a:ln>
            <a:solidFill>
              <a:schemeClr val="tx1"/>
            </a:solidFill>
            <a:prstDash val="sysDot"/>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a:latin typeface="Futura Std Book" pitchFamily="34" charset="0"/>
              </a:rPr>
              <a:t>...et à l’échelon </a:t>
            </a:r>
            <a:r>
              <a:rPr lang="fr-FR" sz="2400" b="1" dirty="0">
                <a:latin typeface="Futura Std Book" pitchFamily="34" charset="0"/>
              </a:rPr>
              <a:t>local</a:t>
            </a:r>
            <a:endParaRPr lang="fr-FR" sz="2000" b="1" dirty="0">
              <a:latin typeface="Futura Std Book" pitchFamily="34" charset="0"/>
            </a:endParaRPr>
          </a:p>
        </p:txBody>
      </p:sp>
      <p:grpSp>
        <p:nvGrpSpPr>
          <p:cNvPr id="4" name="Groupe 3">
            <a:extLst>
              <a:ext uri="{FF2B5EF4-FFF2-40B4-BE49-F238E27FC236}">
                <a16:creationId xmlns:a16="http://schemas.microsoft.com/office/drawing/2014/main" id="{C8D8AE26-99EA-4FE1-BE13-2FBE49377601}"/>
              </a:ext>
            </a:extLst>
          </p:cNvPr>
          <p:cNvGrpSpPr/>
          <p:nvPr/>
        </p:nvGrpSpPr>
        <p:grpSpPr>
          <a:xfrm>
            <a:off x="321409" y="4711923"/>
            <a:ext cx="8526682" cy="1799606"/>
            <a:chOff x="321409" y="4711923"/>
            <a:chExt cx="8526682" cy="1799606"/>
          </a:xfrm>
        </p:grpSpPr>
        <p:sp>
          <p:nvSpPr>
            <p:cNvPr id="35" name="Titre 1"/>
            <p:cNvSpPr txBox="1">
              <a:spLocks/>
            </p:cNvSpPr>
            <p:nvPr/>
          </p:nvSpPr>
          <p:spPr>
            <a:xfrm>
              <a:off x="321409" y="5130197"/>
              <a:ext cx="3947656" cy="1381332"/>
            </a:xfrm>
            <a:prstGeom prst="round2Diag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800" b="1" dirty="0">
                  <a:latin typeface="HelveticaNeueLT Pro 65 Md" panose="020B0604020202020204" pitchFamily="34" charset="0"/>
                </a:rPr>
                <a:t>Comité Social d’Administration</a:t>
              </a:r>
            </a:p>
            <a:p>
              <a:r>
                <a:rPr lang="fr-FR" sz="1800" b="1" dirty="0">
                  <a:solidFill>
                    <a:schemeClr val="bg1"/>
                  </a:solidFill>
                  <a:latin typeface="HelveticaNeueLT Pro 65 Md" panose="020B0604020202020204" pitchFamily="34" charset="0"/>
                </a:rPr>
                <a:t>CSA Académique</a:t>
              </a:r>
            </a:p>
            <a:p>
              <a:endParaRPr lang="fr-FR" sz="600" b="1" dirty="0">
                <a:latin typeface="HelveticaNeueLT Pro 65 Md" panose="020B0604020202020204" pitchFamily="34" charset="0"/>
              </a:endParaRPr>
            </a:p>
          </p:txBody>
        </p:sp>
        <p:sp>
          <p:nvSpPr>
            <p:cNvPr id="45" name="Titre 1"/>
            <p:cNvSpPr txBox="1">
              <a:spLocks/>
            </p:cNvSpPr>
            <p:nvPr/>
          </p:nvSpPr>
          <p:spPr>
            <a:xfrm>
              <a:off x="4935280" y="5130197"/>
              <a:ext cx="3912811" cy="1381332"/>
            </a:xfrm>
            <a:prstGeom prst="round2Diag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800" b="1" dirty="0">
                  <a:latin typeface="HelveticaNeueLT Pro 65 Md" panose="020B0604020202020204" pitchFamily="34" charset="0"/>
                </a:rPr>
                <a:t>Commission Administrative Paritaire Académique / </a:t>
              </a:r>
              <a:r>
                <a:rPr lang="fr-FR" sz="1800" b="1" dirty="0" err="1">
                  <a:latin typeface="HelveticaNeueLT Pro 65 Md" panose="020B0604020202020204" pitchFamily="34" charset="0"/>
                </a:rPr>
                <a:t>Dép</a:t>
              </a:r>
              <a:r>
                <a:rPr lang="fr-FR" sz="1800" b="1" baseline="30000" dirty="0" err="1">
                  <a:latin typeface="HelveticaNeueLT Pro 65 Md" panose="020B0604020202020204" pitchFamily="34" charset="0"/>
                </a:rPr>
                <a:t>ale</a:t>
              </a:r>
              <a:endParaRPr lang="fr-FR" sz="1800" b="1" baseline="30000" dirty="0">
                <a:latin typeface="HelveticaNeueLT Pro 65 Md" panose="020B0604020202020204" pitchFamily="34" charset="0"/>
              </a:endParaRPr>
            </a:p>
            <a:p>
              <a:r>
                <a:rPr lang="fr-FR" sz="1800" b="1" dirty="0">
                  <a:solidFill>
                    <a:schemeClr val="bg1"/>
                  </a:solidFill>
                  <a:latin typeface="HelveticaNeueLT Pro 65 Md" panose="020B0604020202020204" pitchFamily="34" charset="0"/>
                </a:rPr>
                <a:t>CAPA / CAPD (1</a:t>
              </a:r>
              <a:r>
                <a:rPr lang="fr-FR" sz="1800" b="1" baseline="30000" dirty="0">
                  <a:solidFill>
                    <a:schemeClr val="bg1"/>
                  </a:solidFill>
                  <a:latin typeface="HelveticaNeueLT Pro 65 Md" panose="020B0604020202020204" pitchFamily="34" charset="0"/>
                </a:rPr>
                <a:t>er</a:t>
              </a:r>
              <a:r>
                <a:rPr lang="fr-FR" sz="1800" b="1" dirty="0">
                  <a:solidFill>
                    <a:schemeClr val="bg1"/>
                  </a:solidFill>
                  <a:latin typeface="HelveticaNeueLT Pro 65 Md" panose="020B0604020202020204" pitchFamily="34" charset="0"/>
                </a:rPr>
                <a:t> D)</a:t>
              </a:r>
            </a:p>
          </p:txBody>
        </p:sp>
        <p:sp>
          <p:nvSpPr>
            <p:cNvPr id="49" name="Virage 48"/>
            <p:cNvSpPr/>
            <p:nvPr/>
          </p:nvSpPr>
          <p:spPr>
            <a:xfrm rot="5400000">
              <a:off x="6672754" y="4659810"/>
              <a:ext cx="394019" cy="498245"/>
            </a:xfrm>
            <a:prstGeom prst="ben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solidFill>
                  <a:schemeClr val="tx1"/>
                </a:solidFill>
              </a:endParaRPr>
            </a:p>
          </p:txBody>
        </p:sp>
        <p:sp>
          <p:nvSpPr>
            <p:cNvPr id="48" name="Virage 47"/>
            <p:cNvSpPr/>
            <p:nvPr/>
          </p:nvSpPr>
          <p:spPr>
            <a:xfrm rot="5400000" flipV="1">
              <a:off x="2336178" y="4643515"/>
              <a:ext cx="394019" cy="536869"/>
            </a:xfrm>
            <a:prstGeom prst="ben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solidFill>
                  <a:schemeClr val="tx1"/>
                </a:solidFill>
              </a:endParaRPr>
            </a:p>
          </p:txBody>
        </p:sp>
      </p:grpSp>
    </p:spTree>
    <p:extLst>
      <p:ext uri="{BB962C8B-B14F-4D97-AF65-F5344CB8AC3E}">
        <p14:creationId xmlns:p14="http://schemas.microsoft.com/office/powerpoint/2010/main" val="2058989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fade">
                                      <p:cBhvr>
                                        <p:cTn id="19" dur="1000"/>
                                        <p:tgtEl>
                                          <p:spTgt spid="57"/>
                                        </p:tgtEl>
                                      </p:cBhvr>
                                    </p:animEffect>
                                    <p:anim calcmode="lin" valueType="num">
                                      <p:cBhvr>
                                        <p:cTn id="20" dur="1000" fill="hold"/>
                                        <p:tgtEl>
                                          <p:spTgt spid="57"/>
                                        </p:tgtEl>
                                        <p:attrNameLst>
                                          <p:attrName>ppt_x</p:attrName>
                                        </p:attrNameLst>
                                      </p:cBhvr>
                                      <p:tavLst>
                                        <p:tav tm="0">
                                          <p:val>
                                            <p:strVal val="#ppt_x"/>
                                          </p:val>
                                        </p:tav>
                                        <p:tav tm="100000">
                                          <p:val>
                                            <p:strVal val="#ppt_x"/>
                                          </p:val>
                                        </p:tav>
                                      </p:tavLst>
                                    </p:anim>
                                    <p:anim calcmode="lin" valueType="num">
                                      <p:cBhvr>
                                        <p:cTn id="21" dur="1000" fill="hold"/>
                                        <p:tgtEl>
                                          <p:spTgt spid="5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5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re 1"/>
          <p:cNvSpPr txBox="1">
            <a:spLocks/>
          </p:cNvSpPr>
          <p:nvPr/>
        </p:nvSpPr>
        <p:spPr>
          <a:xfrm>
            <a:off x="321409" y="1380058"/>
            <a:ext cx="8571071" cy="45167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400" b="1" dirty="0">
                <a:ln w="0"/>
                <a:latin typeface="Futura Std Book" pitchFamily="34" charset="0"/>
              </a:rPr>
              <a:t>Comme en 2018, les électeurs devront voter </a:t>
            </a:r>
            <a:r>
              <a:rPr lang="fr-FR" sz="2400" b="1" dirty="0">
                <a:ln w="0">
                  <a:solidFill>
                    <a:schemeClr val="tx1"/>
                  </a:solidFill>
                </a:ln>
                <a:solidFill>
                  <a:srgbClr val="FFFF00"/>
                </a:solidFill>
                <a:latin typeface="Futura Std Book" pitchFamily="34" charset="0"/>
              </a:rPr>
              <a:t>4 fois </a:t>
            </a:r>
            <a:r>
              <a:rPr lang="fr-FR" sz="2400" b="1" dirty="0">
                <a:ln w="0"/>
                <a:latin typeface="Futura Std Book" pitchFamily="34" charset="0"/>
              </a:rPr>
              <a:t>:</a:t>
            </a:r>
          </a:p>
        </p:txBody>
      </p:sp>
      <p:sp>
        <p:nvSpPr>
          <p:cNvPr id="32" name="Titre 1"/>
          <p:cNvSpPr txBox="1">
            <a:spLocks/>
          </p:cNvSpPr>
          <p:nvPr/>
        </p:nvSpPr>
        <p:spPr>
          <a:xfrm>
            <a:off x="5122095" y="3576490"/>
            <a:ext cx="3448673" cy="79046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fr-FR" sz="1400" dirty="0">
              <a:latin typeface="Futura Std Book" pitchFamily="34" charset="0"/>
            </a:endParaRPr>
          </a:p>
        </p:txBody>
      </p:sp>
      <p:sp>
        <p:nvSpPr>
          <p:cNvPr id="42" name="Arrondir un rectangle avec un coin diagonal 41"/>
          <p:cNvSpPr/>
          <p:nvPr/>
        </p:nvSpPr>
        <p:spPr>
          <a:xfrm>
            <a:off x="229828" y="2096507"/>
            <a:ext cx="4270164" cy="4532316"/>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Arrondir un rectangle avec un coin diagonal 42"/>
          <p:cNvSpPr/>
          <p:nvPr/>
        </p:nvSpPr>
        <p:spPr>
          <a:xfrm>
            <a:off x="4788024" y="2096507"/>
            <a:ext cx="4217674" cy="4570878"/>
          </a:xfrm>
          <a:prstGeom prst="round2Diag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Titre 1"/>
          <p:cNvSpPr txBox="1">
            <a:spLocks/>
          </p:cNvSpPr>
          <p:nvPr/>
        </p:nvSpPr>
        <p:spPr>
          <a:xfrm>
            <a:off x="348454" y="2935756"/>
            <a:ext cx="3920611" cy="1381332"/>
          </a:xfrm>
          <a:prstGeom prst="round2Diag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fr-FR" sz="1800" b="1" dirty="0">
                <a:latin typeface="HelveticaNeueLT Pro 65 Md" panose="020B0604020202020204" pitchFamily="34" charset="0"/>
              </a:rPr>
              <a:t>Comité Social d’Administration</a:t>
            </a:r>
          </a:p>
          <a:p>
            <a:pPr>
              <a:lnSpc>
                <a:spcPct val="120000"/>
              </a:lnSpc>
            </a:pPr>
            <a:r>
              <a:rPr lang="fr-FR" sz="1800" b="1" dirty="0">
                <a:solidFill>
                  <a:schemeClr val="bg1"/>
                </a:solidFill>
                <a:latin typeface="HelveticaNeueLT Pro 65 Md" panose="020B0604020202020204" pitchFamily="34" charset="0"/>
              </a:rPr>
              <a:t>CSA ministériel</a:t>
            </a:r>
            <a:endParaRPr lang="fr-FR" sz="1400" b="1" dirty="0">
              <a:solidFill>
                <a:schemeClr val="bg1"/>
              </a:solidFill>
              <a:latin typeface="HelveticaNeueLT Pro 65 Md" panose="020B0604020202020204" pitchFamily="34" charset="0"/>
            </a:endParaRPr>
          </a:p>
        </p:txBody>
      </p:sp>
      <p:sp>
        <p:nvSpPr>
          <p:cNvPr id="31" name="Titre 1"/>
          <p:cNvSpPr txBox="1">
            <a:spLocks/>
          </p:cNvSpPr>
          <p:nvPr/>
        </p:nvSpPr>
        <p:spPr>
          <a:xfrm>
            <a:off x="2668733" y="2329214"/>
            <a:ext cx="3806533" cy="393476"/>
          </a:xfrm>
          <a:prstGeom prst="rect">
            <a:avLst/>
          </a:prstGeom>
          <a:solidFill>
            <a:schemeClr val="bg1"/>
          </a:solidFill>
          <a:ln>
            <a:solidFill>
              <a:schemeClr val="tx1"/>
            </a:solidFill>
            <a:prstDash val="sysDot"/>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a:latin typeface="Futura Std Book" pitchFamily="34" charset="0"/>
              </a:rPr>
              <a:t>à l’échelon </a:t>
            </a:r>
            <a:r>
              <a:rPr lang="fr-FR" sz="2400" b="1" dirty="0">
                <a:latin typeface="Futura Std Book" pitchFamily="34" charset="0"/>
              </a:rPr>
              <a:t>national</a:t>
            </a:r>
            <a:r>
              <a:rPr lang="fr-FR" sz="2000" b="1" dirty="0">
                <a:latin typeface="Futura Std Book" pitchFamily="34" charset="0"/>
              </a:rPr>
              <a:t>...</a:t>
            </a:r>
            <a:endParaRPr lang="fr-FR" sz="1800" b="1" dirty="0">
              <a:latin typeface="Futura Std Book" pitchFamily="34" charset="0"/>
            </a:endParaRPr>
          </a:p>
        </p:txBody>
      </p:sp>
      <p:grpSp>
        <p:nvGrpSpPr>
          <p:cNvPr id="3" name="Groupe 2">
            <a:extLst>
              <a:ext uri="{FF2B5EF4-FFF2-40B4-BE49-F238E27FC236}">
                <a16:creationId xmlns:a16="http://schemas.microsoft.com/office/drawing/2014/main" id="{BFE4173F-9D94-4470-A381-1B698879125A}"/>
              </a:ext>
            </a:extLst>
          </p:cNvPr>
          <p:cNvGrpSpPr/>
          <p:nvPr/>
        </p:nvGrpSpPr>
        <p:grpSpPr>
          <a:xfrm>
            <a:off x="5022662" y="2485779"/>
            <a:ext cx="3825429" cy="1801745"/>
            <a:chOff x="5022662" y="2485779"/>
            <a:chExt cx="3825429" cy="1801745"/>
          </a:xfrm>
        </p:grpSpPr>
        <p:sp>
          <p:nvSpPr>
            <p:cNvPr id="27" name="Titre 1"/>
            <p:cNvSpPr txBox="1">
              <a:spLocks/>
            </p:cNvSpPr>
            <p:nvPr/>
          </p:nvSpPr>
          <p:spPr>
            <a:xfrm>
              <a:off x="5022662" y="2906192"/>
              <a:ext cx="3825429" cy="1381332"/>
            </a:xfrm>
            <a:prstGeom prst="round2Diag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800" b="1" dirty="0">
                  <a:latin typeface="HelveticaNeueLT Pro 65 Md" panose="020B0604020202020204" pitchFamily="34" charset="0"/>
                </a:rPr>
                <a:t>Commission Administrative Paritaire Nationale</a:t>
              </a:r>
            </a:p>
            <a:p>
              <a:r>
                <a:rPr lang="fr-FR" sz="1800" b="1" dirty="0">
                  <a:solidFill>
                    <a:schemeClr val="bg1"/>
                  </a:solidFill>
                  <a:latin typeface="HelveticaNeueLT Pro 65 Md" panose="020B0604020202020204" pitchFamily="34" charset="0"/>
                </a:rPr>
                <a:t>CAPN</a:t>
              </a:r>
            </a:p>
          </p:txBody>
        </p:sp>
        <p:sp>
          <p:nvSpPr>
            <p:cNvPr id="15" name="Virage 14"/>
            <p:cNvSpPr/>
            <p:nvPr/>
          </p:nvSpPr>
          <p:spPr>
            <a:xfrm rot="5400000">
              <a:off x="6527379" y="2433666"/>
              <a:ext cx="394019" cy="498245"/>
            </a:xfrm>
            <a:prstGeom prst="ben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solidFill>
                  <a:schemeClr val="tx1"/>
                </a:solidFill>
              </a:endParaRPr>
            </a:p>
          </p:txBody>
        </p:sp>
      </p:grpSp>
      <p:sp>
        <p:nvSpPr>
          <p:cNvPr id="47" name="Virage 46"/>
          <p:cNvSpPr/>
          <p:nvPr/>
        </p:nvSpPr>
        <p:spPr>
          <a:xfrm rot="5400000" flipV="1">
            <a:off x="2206888" y="2432189"/>
            <a:ext cx="394019" cy="536869"/>
          </a:xfrm>
          <a:prstGeom prst="ben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solidFill>
                <a:schemeClr val="tx1"/>
              </a:solidFill>
            </a:endParaRPr>
          </a:p>
        </p:txBody>
      </p:sp>
      <p:sp>
        <p:nvSpPr>
          <p:cNvPr id="35" name="Titre 1"/>
          <p:cNvSpPr txBox="1">
            <a:spLocks/>
          </p:cNvSpPr>
          <p:nvPr/>
        </p:nvSpPr>
        <p:spPr>
          <a:xfrm>
            <a:off x="321409" y="5130197"/>
            <a:ext cx="3947656" cy="1381332"/>
          </a:xfrm>
          <a:prstGeom prst="round2Diag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800" b="1" dirty="0">
                <a:latin typeface="HelveticaNeueLT Pro 65 Md" panose="020B0604020202020204" pitchFamily="34" charset="0"/>
              </a:rPr>
              <a:t>Comité Social d’Administration</a:t>
            </a:r>
          </a:p>
          <a:p>
            <a:r>
              <a:rPr lang="fr-FR" sz="1800" b="1" dirty="0">
                <a:solidFill>
                  <a:schemeClr val="bg1"/>
                </a:solidFill>
                <a:latin typeface="HelveticaNeueLT Pro 65 Md" panose="020B0604020202020204" pitchFamily="34" charset="0"/>
              </a:rPr>
              <a:t>CSA Académique</a:t>
            </a:r>
          </a:p>
          <a:p>
            <a:endParaRPr lang="fr-FR" sz="600" b="1" dirty="0">
              <a:latin typeface="HelveticaNeueLT Pro 65 Md" panose="020B0604020202020204" pitchFamily="34" charset="0"/>
            </a:endParaRPr>
          </a:p>
        </p:txBody>
      </p:sp>
      <p:sp>
        <p:nvSpPr>
          <p:cNvPr id="45" name="Titre 1"/>
          <p:cNvSpPr txBox="1">
            <a:spLocks/>
          </p:cNvSpPr>
          <p:nvPr/>
        </p:nvSpPr>
        <p:spPr>
          <a:xfrm>
            <a:off x="4935280" y="5130197"/>
            <a:ext cx="3912811" cy="1381332"/>
          </a:xfrm>
          <a:prstGeom prst="round2Diag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800" b="1" dirty="0">
                <a:latin typeface="HelveticaNeueLT Pro 65 Md" panose="020B0604020202020204" pitchFamily="34" charset="0"/>
              </a:rPr>
              <a:t>Commission Administrative Paritaire Académique / </a:t>
            </a:r>
            <a:r>
              <a:rPr lang="fr-FR" sz="1800" b="1" dirty="0" err="1">
                <a:latin typeface="HelveticaNeueLT Pro 65 Md" panose="020B0604020202020204" pitchFamily="34" charset="0"/>
              </a:rPr>
              <a:t>Dép</a:t>
            </a:r>
            <a:r>
              <a:rPr lang="fr-FR" sz="1800" b="1" baseline="30000" dirty="0" err="1">
                <a:latin typeface="HelveticaNeueLT Pro 65 Md" panose="020B0604020202020204" pitchFamily="34" charset="0"/>
              </a:rPr>
              <a:t>ale</a:t>
            </a:r>
            <a:endParaRPr lang="fr-FR" sz="1800" b="1" baseline="30000" dirty="0">
              <a:latin typeface="HelveticaNeueLT Pro 65 Md" panose="020B0604020202020204" pitchFamily="34" charset="0"/>
            </a:endParaRPr>
          </a:p>
          <a:p>
            <a:r>
              <a:rPr lang="fr-FR" sz="1800" b="1" dirty="0">
                <a:solidFill>
                  <a:schemeClr val="bg1"/>
                </a:solidFill>
                <a:latin typeface="HelveticaNeueLT Pro 65 Md" panose="020B0604020202020204" pitchFamily="34" charset="0"/>
              </a:rPr>
              <a:t>CAPA / CAPD (1</a:t>
            </a:r>
            <a:r>
              <a:rPr lang="fr-FR" sz="1800" b="1" baseline="30000" dirty="0">
                <a:solidFill>
                  <a:schemeClr val="bg1"/>
                </a:solidFill>
                <a:latin typeface="HelveticaNeueLT Pro 65 Md" panose="020B0604020202020204" pitchFamily="34" charset="0"/>
              </a:rPr>
              <a:t>er</a:t>
            </a:r>
            <a:r>
              <a:rPr lang="fr-FR" sz="1800" b="1" dirty="0">
                <a:solidFill>
                  <a:schemeClr val="bg1"/>
                </a:solidFill>
                <a:latin typeface="HelveticaNeueLT Pro 65 Md" panose="020B0604020202020204" pitchFamily="34" charset="0"/>
              </a:rPr>
              <a:t> D)</a:t>
            </a:r>
          </a:p>
        </p:txBody>
      </p:sp>
      <p:sp>
        <p:nvSpPr>
          <p:cNvPr id="49" name="Virage 48"/>
          <p:cNvSpPr/>
          <p:nvPr/>
        </p:nvSpPr>
        <p:spPr>
          <a:xfrm rot="5400000">
            <a:off x="6672754" y="4659810"/>
            <a:ext cx="394019" cy="498245"/>
          </a:xfrm>
          <a:prstGeom prst="ben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solidFill>
                <a:schemeClr val="tx1"/>
              </a:solidFill>
            </a:endParaRPr>
          </a:p>
        </p:txBody>
      </p:sp>
      <p:grpSp>
        <p:nvGrpSpPr>
          <p:cNvPr id="40" name="Groupe 39">
            <a:extLst>
              <a:ext uri="{FF2B5EF4-FFF2-40B4-BE49-F238E27FC236}">
                <a16:creationId xmlns:a16="http://schemas.microsoft.com/office/drawing/2014/main" id="{D1FB230C-BF66-433A-9E13-D8CC53C5FB65}"/>
              </a:ext>
            </a:extLst>
          </p:cNvPr>
          <p:cNvGrpSpPr/>
          <p:nvPr/>
        </p:nvGrpSpPr>
        <p:grpSpPr>
          <a:xfrm>
            <a:off x="614721" y="-94451"/>
            <a:ext cx="8390977" cy="1348285"/>
            <a:chOff x="614721" y="-94451"/>
            <a:chExt cx="8390977" cy="1348285"/>
          </a:xfrm>
        </p:grpSpPr>
        <p:pic>
          <p:nvPicPr>
            <p:cNvPr id="41" name="Image 40">
              <a:extLst>
                <a:ext uri="{FF2B5EF4-FFF2-40B4-BE49-F238E27FC236}">
                  <a16:creationId xmlns:a16="http://schemas.microsoft.com/office/drawing/2014/main" id="{42FBEEB3-4591-4169-A450-2F1659FFA467}"/>
                </a:ext>
              </a:extLst>
            </p:cNvPr>
            <p:cNvPicPr/>
            <p:nvPr/>
          </p:nvPicPr>
          <p:blipFill>
            <a:blip r:embed="rId2" cstate="print"/>
            <a:srcRect/>
            <a:stretch>
              <a:fillRect/>
            </a:stretch>
          </p:blipFill>
          <p:spPr bwMode="auto">
            <a:xfrm>
              <a:off x="5567188" y="0"/>
              <a:ext cx="890463" cy="893294"/>
            </a:xfrm>
            <a:prstGeom prst="rect">
              <a:avLst/>
            </a:prstGeom>
            <a:noFill/>
          </p:spPr>
        </p:pic>
        <p:pic>
          <p:nvPicPr>
            <p:cNvPr id="44" name="Image 43">
              <a:extLst>
                <a:ext uri="{FF2B5EF4-FFF2-40B4-BE49-F238E27FC236}">
                  <a16:creationId xmlns:a16="http://schemas.microsoft.com/office/drawing/2014/main" id="{7C5E00E7-9972-4BA9-BAF7-434A79F5A76A}"/>
                </a:ext>
              </a:extLst>
            </p:cNvPr>
            <p:cNvPicPr/>
            <p:nvPr/>
          </p:nvPicPr>
          <p:blipFill>
            <a:blip r:embed="rId3" cstate="print"/>
            <a:srcRect/>
            <a:stretch>
              <a:fillRect/>
            </a:stretch>
          </p:blipFill>
          <p:spPr bwMode="auto">
            <a:xfrm>
              <a:off x="6372200" y="33887"/>
              <a:ext cx="948467" cy="954665"/>
            </a:xfrm>
            <a:prstGeom prst="rect">
              <a:avLst/>
            </a:prstGeom>
            <a:noFill/>
          </p:spPr>
        </p:pic>
        <p:pic>
          <p:nvPicPr>
            <p:cNvPr id="50" name="Image 49">
              <a:extLst>
                <a:ext uri="{FF2B5EF4-FFF2-40B4-BE49-F238E27FC236}">
                  <a16:creationId xmlns:a16="http://schemas.microsoft.com/office/drawing/2014/main" id="{98C93E2E-4799-4E08-A283-84B2BF8D0A22}"/>
                </a:ext>
              </a:extLst>
            </p:cNvPr>
            <p:cNvPicPr/>
            <p:nvPr/>
          </p:nvPicPr>
          <p:blipFill>
            <a:blip r:embed="rId4" cstate="print"/>
            <a:srcRect/>
            <a:stretch>
              <a:fillRect/>
            </a:stretch>
          </p:blipFill>
          <p:spPr bwMode="auto">
            <a:xfrm>
              <a:off x="4499992" y="183245"/>
              <a:ext cx="1067196" cy="1070589"/>
            </a:xfrm>
            <a:prstGeom prst="rect">
              <a:avLst/>
            </a:prstGeom>
            <a:noFill/>
          </p:spPr>
        </p:pic>
        <p:pic>
          <p:nvPicPr>
            <p:cNvPr id="51" name="Image 50">
              <a:extLst>
                <a:ext uri="{FF2B5EF4-FFF2-40B4-BE49-F238E27FC236}">
                  <a16:creationId xmlns:a16="http://schemas.microsoft.com/office/drawing/2014/main" id="{0A986642-DA97-45F9-933C-87212A5E6EC1}"/>
                </a:ext>
              </a:extLst>
            </p:cNvPr>
            <p:cNvPicPr/>
            <p:nvPr/>
          </p:nvPicPr>
          <p:blipFill>
            <a:blip r:embed="rId5" cstate="print"/>
            <a:srcRect/>
            <a:stretch>
              <a:fillRect/>
            </a:stretch>
          </p:blipFill>
          <p:spPr bwMode="auto">
            <a:xfrm>
              <a:off x="3995936" y="33887"/>
              <a:ext cx="648474" cy="634171"/>
            </a:xfrm>
            <a:prstGeom prst="rect">
              <a:avLst/>
            </a:prstGeom>
            <a:noFill/>
          </p:spPr>
        </p:pic>
        <p:pic>
          <p:nvPicPr>
            <p:cNvPr id="52" name="Image 51">
              <a:extLst>
                <a:ext uri="{FF2B5EF4-FFF2-40B4-BE49-F238E27FC236}">
                  <a16:creationId xmlns:a16="http://schemas.microsoft.com/office/drawing/2014/main" id="{F65ABB94-4FEE-4423-82D0-2A9E7A2057CF}"/>
                </a:ext>
              </a:extLst>
            </p:cNvPr>
            <p:cNvPicPr/>
            <p:nvPr/>
          </p:nvPicPr>
          <p:blipFill>
            <a:blip r:embed="rId6" cstate="print"/>
            <a:srcRect/>
            <a:stretch>
              <a:fillRect/>
            </a:stretch>
          </p:blipFill>
          <p:spPr bwMode="auto">
            <a:xfrm>
              <a:off x="3275856" y="268484"/>
              <a:ext cx="897260" cy="900113"/>
            </a:xfrm>
            <a:prstGeom prst="rect">
              <a:avLst/>
            </a:prstGeom>
            <a:noFill/>
          </p:spPr>
        </p:pic>
        <p:pic>
          <p:nvPicPr>
            <p:cNvPr id="53" name="Image 52">
              <a:extLst>
                <a:ext uri="{FF2B5EF4-FFF2-40B4-BE49-F238E27FC236}">
                  <a16:creationId xmlns:a16="http://schemas.microsoft.com/office/drawing/2014/main" id="{D42A9615-8756-4D0F-8777-807DA549B4FF}"/>
                </a:ext>
              </a:extLst>
            </p:cNvPr>
            <p:cNvPicPr/>
            <p:nvPr/>
          </p:nvPicPr>
          <p:blipFill>
            <a:blip r:embed="rId7" cstate="print"/>
            <a:srcRect/>
            <a:stretch>
              <a:fillRect/>
            </a:stretch>
          </p:blipFill>
          <p:spPr bwMode="auto">
            <a:xfrm>
              <a:off x="7727782" y="-94451"/>
              <a:ext cx="1277916" cy="1288798"/>
            </a:xfrm>
            <a:prstGeom prst="rect">
              <a:avLst/>
            </a:prstGeom>
            <a:noFill/>
          </p:spPr>
        </p:pic>
        <p:pic>
          <p:nvPicPr>
            <p:cNvPr id="54" name="Image 53">
              <a:extLst>
                <a:ext uri="{FF2B5EF4-FFF2-40B4-BE49-F238E27FC236}">
                  <a16:creationId xmlns:a16="http://schemas.microsoft.com/office/drawing/2014/main" id="{2040D1C6-49F8-428C-A108-2B5D93D449A7}"/>
                </a:ext>
              </a:extLst>
            </p:cNvPr>
            <p:cNvPicPr/>
            <p:nvPr/>
          </p:nvPicPr>
          <p:blipFill>
            <a:blip r:embed="rId8" cstate="print"/>
            <a:srcRect/>
            <a:stretch>
              <a:fillRect/>
            </a:stretch>
          </p:blipFill>
          <p:spPr bwMode="auto">
            <a:xfrm>
              <a:off x="7320667" y="549948"/>
              <a:ext cx="539715" cy="538704"/>
            </a:xfrm>
            <a:prstGeom prst="rect">
              <a:avLst/>
            </a:prstGeom>
            <a:noFill/>
          </p:spPr>
        </p:pic>
        <p:pic>
          <p:nvPicPr>
            <p:cNvPr id="55" name="Image 54">
              <a:extLst>
                <a:ext uri="{FF2B5EF4-FFF2-40B4-BE49-F238E27FC236}">
                  <a16:creationId xmlns:a16="http://schemas.microsoft.com/office/drawing/2014/main" id="{F2701208-9740-4268-9DEF-D3ADCFAF880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4721" y="171649"/>
              <a:ext cx="2186901" cy="1022698"/>
            </a:xfrm>
            <a:prstGeom prst="rect">
              <a:avLst/>
            </a:prstGeom>
          </p:spPr>
        </p:pic>
      </p:grpSp>
      <p:sp>
        <p:nvSpPr>
          <p:cNvPr id="57" name="Titre 1">
            <a:extLst>
              <a:ext uri="{FF2B5EF4-FFF2-40B4-BE49-F238E27FC236}">
                <a16:creationId xmlns:a16="http://schemas.microsoft.com/office/drawing/2014/main" id="{9B3FE205-94C6-42A0-ABEE-53E9ABBC6215}"/>
              </a:ext>
            </a:extLst>
          </p:cNvPr>
          <p:cNvSpPr txBox="1">
            <a:spLocks/>
          </p:cNvSpPr>
          <p:nvPr/>
        </p:nvSpPr>
        <p:spPr>
          <a:xfrm>
            <a:off x="2801622" y="4539710"/>
            <a:ext cx="3806533" cy="393476"/>
          </a:xfrm>
          <a:prstGeom prst="rect">
            <a:avLst/>
          </a:prstGeom>
          <a:solidFill>
            <a:schemeClr val="bg1"/>
          </a:solidFill>
          <a:ln>
            <a:solidFill>
              <a:schemeClr val="tx1"/>
            </a:solidFill>
            <a:prstDash val="sysDot"/>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a:latin typeface="Futura Std Book" pitchFamily="34" charset="0"/>
              </a:rPr>
              <a:t>...et à l’échelon </a:t>
            </a:r>
            <a:r>
              <a:rPr lang="fr-FR" sz="2400" b="1" dirty="0">
                <a:latin typeface="Futura Std Book" pitchFamily="34" charset="0"/>
              </a:rPr>
              <a:t>local</a:t>
            </a:r>
            <a:endParaRPr lang="fr-FR" sz="2000" b="1" dirty="0">
              <a:latin typeface="Futura Std Book" pitchFamily="34" charset="0"/>
            </a:endParaRPr>
          </a:p>
        </p:txBody>
      </p:sp>
      <p:sp>
        <p:nvSpPr>
          <p:cNvPr id="48" name="Virage 47"/>
          <p:cNvSpPr/>
          <p:nvPr/>
        </p:nvSpPr>
        <p:spPr>
          <a:xfrm rot="5400000" flipV="1">
            <a:off x="2336178" y="4643515"/>
            <a:ext cx="394019" cy="536869"/>
          </a:xfrm>
          <a:prstGeom prst="ben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solidFill>
                <a:schemeClr val="tx1"/>
              </a:solidFill>
            </a:endParaRPr>
          </a:p>
        </p:txBody>
      </p:sp>
      <p:sp>
        <p:nvSpPr>
          <p:cNvPr id="2" name="ZoneTexte 1">
            <a:extLst>
              <a:ext uri="{FF2B5EF4-FFF2-40B4-BE49-F238E27FC236}">
                <a16:creationId xmlns:a16="http://schemas.microsoft.com/office/drawing/2014/main" id="{364D66D0-4327-42ED-A357-0CA4EFD1E028}"/>
              </a:ext>
            </a:extLst>
          </p:cNvPr>
          <p:cNvSpPr txBox="1"/>
          <p:nvPr/>
        </p:nvSpPr>
        <p:spPr>
          <a:xfrm>
            <a:off x="643558" y="3026257"/>
            <a:ext cx="648072" cy="1200329"/>
          </a:xfrm>
          <a:prstGeom prst="rect">
            <a:avLst/>
          </a:prstGeom>
          <a:noFill/>
        </p:spPr>
        <p:txBody>
          <a:bodyPr wrap="square" rtlCol="0">
            <a:spAutoFit/>
          </a:bodyPr>
          <a:lstStyle/>
          <a:p>
            <a:r>
              <a:rPr lang="fr-FR" sz="7200" b="1" dirty="0">
                <a:ln>
                  <a:solidFill>
                    <a:schemeClr val="tx1"/>
                  </a:solidFill>
                </a:ln>
                <a:solidFill>
                  <a:srgbClr val="FFFF00"/>
                </a:solidFill>
                <a:latin typeface="Futura Std Book" panose="020B0502020204020303" pitchFamily="34" charset="0"/>
              </a:rPr>
              <a:t>1</a:t>
            </a:r>
          </a:p>
        </p:txBody>
      </p:sp>
      <p:sp>
        <p:nvSpPr>
          <p:cNvPr id="28" name="ZoneTexte 27">
            <a:extLst>
              <a:ext uri="{FF2B5EF4-FFF2-40B4-BE49-F238E27FC236}">
                <a16:creationId xmlns:a16="http://schemas.microsoft.com/office/drawing/2014/main" id="{DB852F40-49A4-4431-9FF0-372D3432A39B}"/>
              </a:ext>
            </a:extLst>
          </p:cNvPr>
          <p:cNvSpPr txBox="1"/>
          <p:nvPr/>
        </p:nvSpPr>
        <p:spPr>
          <a:xfrm>
            <a:off x="526298" y="5215054"/>
            <a:ext cx="648072" cy="1200329"/>
          </a:xfrm>
          <a:prstGeom prst="rect">
            <a:avLst/>
          </a:prstGeom>
          <a:noFill/>
        </p:spPr>
        <p:txBody>
          <a:bodyPr wrap="square" rtlCol="0">
            <a:spAutoFit/>
          </a:bodyPr>
          <a:lstStyle/>
          <a:p>
            <a:r>
              <a:rPr lang="fr-FR" sz="7200" b="1" dirty="0">
                <a:ln>
                  <a:solidFill>
                    <a:schemeClr val="tx1"/>
                  </a:solidFill>
                </a:ln>
                <a:solidFill>
                  <a:srgbClr val="FFFF00"/>
                </a:solidFill>
                <a:latin typeface="Futura Std Book" panose="020B0502020204020303" pitchFamily="34" charset="0"/>
              </a:rPr>
              <a:t>2</a:t>
            </a:r>
          </a:p>
        </p:txBody>
      </p:sp>
      <p:sp>
        <p:nvSpPr>
          <p:cNvPr id="30" name="ZoneTexte 29">
            <a:extLst>
              <a:ext uri="{FF2B5EF4-FFF2-40B4-BE49-F238E27FC236}">
                <a16:creationId xmlns:a16="http://schemas.microsoft.com/office/drawing/2014/main" id="{445F867E-6B34-4E8B-BD92-16B45FD2FEDB}"/>
              </a:ext>
            </a:extLst>
          </p:cNvPr>
          <p:cNvSpPr txBox="1"/>
          <p:nvPr/>
        </p:nvSpPr>
        <p:spPr>
          <a:xfrm>
            <a:off x="7852370" y="3026257"/>
            <a:ext cx="648072" cy="1200329"/>
          </a:xfrm>
          <a:prstGeom prst="rect">
            <a:avLst/>
          </a:prstGeom>
          <a:noFill/>
        </p:spPr>
        <p:txBody>
          <a:bodyPr wrap="square" rtlCol="0">
            <a:spAutoFit/>
          </a:bodyPr>
          <a:lstStyle/>
          <a:p>
            <a:r>
              <a:rPr lang="fr-FR" sz="7200" b="1" dirty="0">
                <a:ln>
                  <a:solidFill>
                    <a:schemeClr val="tx1"/>
                  </a:solidFill>
                </a:ln>
                <a:solidFill>
                  <a:srgbClr val="FFFF00"/>
                </a:solidFill>
                <a:latin typeface="Futura Std Book" panose="020B0502020204020303" pitchFamily="34" charset="0"/>
              </a:rPr>
              <a:t>3</a:t>
            </a:r>
          </a:p>
        </p:txBody>
      </p:sp>
      <p:sp>
        <p:nvSpPr>
          <p:cNvPr id="33" name="ZoneTexte 32">
            <a:extLst>
              <a:ext uri="{FF2B5EF4-FFF2-40B4-BE49-F238E27FC236}">
                <a16:creationId xmlns:a16="http://schemas.microsoft.com/office/drawing/2014/main" id="{BE9E11A4-365E-487A-8C32-EE0E14A18592}"/>
              </a:ext>
            </a:extLst>
          </p:cNvPr>
          <p:cNvSpPr txBox="1"/>
          <p:nvPr/>
        </p:nvSpPr>
        <p:spPr>
          <a:xfrm>
            <a:off x="7969630" y="5335455"/>
            <a:ext cx="648072" cy="1200329"/>
          </a:xfrm>
          <a:prstGeom prst="rect">
            <a:avLst/>
          </a:prstGeom>
          <a:noFill/>
        </p:spPr>
        <p:txBody>
          <a:bodyPr wrap="square" rtlCol="0">
            <a:spAutoFit/>
          </a:bodyPr>
          <a:lstStyle/>
          <a:p>
            <a:r>
              <a:rPr lang="fr-FR" sz="7200" b="1" dirty="0">
                <a:ln>
                  <a:solidFill>
                    <a:schemeClr val="tx1"/>
                  </a:solidFill>
                </a:ln>
                <a:solidFill>
                  <a:srgbClr val="FFFF00"/>
                </a:solidFill>
                <a:latin typeface="Futura Std Book" panose="020B0502020204020303" pitchFamily="34" charset="0"/>
              </a:rPr>
              <a:t>4</a:t>
            </a:r>
          </a:p>
        </p:txBody>
      </p:sp>
    </p:spTree>
    <p:extLst>
      <p:ext uri="{BB962C8B-B14F-4D97-AF65-F5344CB8AC3E}">
        <p14:creationId xmlns:p14="http://schemas.microsoft.com/office/powerpoint/2010/main" val="632273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anim calcmode="lin" valueType="num">
                                      <p:cBhvr>
                                        <p:cTn id="10" dur="500" fill="hold"/>
                                        <p:tgtEl>
                                          <p:spTgt spid="2"/>
                                        </p:tgtEl>
                                        <p:attrNameLst>
                                          <p:attrName>ppt_x</p:attrName>
                                        </p:attrNameLst>
                                      </p:cBhvr>
                                      <p:tavLst>
                                        <p:tav tm="0">
                                          <p:val>
                                            <p:fltVal val="0.5"/>
                                          </p:val>
                                        </p:tav>
                                        <p:tav tm="100000">
                                          <p:val>
                                            <p:strVal val="#ppt_x"/>
                                          </p:val>
                                        </p:tav>
                                      </p:tavLst>
                                    </p:anim>
                                    <p:anim calcmode="lin" valueType="num">
                                      <p:cBhvr>
                                        <p:cTn id="11" dur="500" fill="hold"/>
                                        <p:tgtEl>
                                          <p:spTgt spid="2"/>
                                        </p:tgtEl>
                                        <p:attrNameLst>
                                          <p:attrName>ppt_y</p:attrName>
                                        </p:attrNameLst>
                                      </p:cBhvr>
                                      <p:tavLst>
                                        <p:tav tm="0">
                                          <p:val>
                                            <p:fltVal val="0.5"/>
                                          </p:val>
                                        </p:tav>
                                        <p:tav tm="100000">
                                          <p:val>
                                            <p:strVal val="#ppt_y"/>
                                          </p:val>
                                        </p:tav>
                                      </p:tavLst>
                                    </p:anim>
                                  </p:childTnLst>
                                </p:cTn>
                              </p:par>
                            </p:childTnLst>
                          </p:cTn>
                        </p:par>
                        <p:par>
                          <p:cTn id="12" fill="hold">
                            <p:stCondLst>
                              <p:cond delay="1500"/>
                            </p:stCondLst>
                            <p:childTnLst>
                              <p:par>
                                <p:cTn id="13" presetID="53" presetClass="entr" presetSubtype="528" fill="hold" grpId="0" nodeType="afterEffect">
                                  <p:stCondLst>
                                    <p:cond delay="500"/>
                                  </p:stCondLst>
                                  <p:childTnLst>
                                    <p:set>
                                      <p:cBhvr>
                                        <p:cTn id="14" dur="1" fill="hold">
                                          <p:stCondLst>
                                            <p:cond delay="0"/>
                                          </p:stCondLst>
                                        </p:cTn>
                                        <p:tgtEl>
                                          <p:spTgt spid="28"/>
                                        </p:tgtEl>
                                        <p:attrNameLst>
                                          <p:attrName>style.visibility</p:attrName>
                                        </p:attrNameLst>
                                      </p:cBhvr>
                                      <p:to>
                                        <p:strVal val="visible"/>
                                      </p:to>
                                    </p:set>
                                    <p:anim calcmode="lin" valueType="num">
                                      <p:cBhvr>
                                        <p:cTn id="15" dur="500" fill="hold"/>
                                        <p:tgtEl>
                                          <p:spTgt spid="28"/>
                                        </p:tgtEl>
                                        <p:attrNameLst>
                                          <p:attrName>ppt_w</p:attrName>
                                        </p:attrNameLst>
                                      </p:cBhvr>
                                      <p:tavLst>
                                        <p:tav tm="0">
                                          <p:val>
                                            <p:fltVal val="0"/>
                                          </p:val>
                                        </p:tav>
                                        <p:tav tm="100000">
                                          <p:val>
                                            <p:strVal val="#ppt_w"/>
                                          </p:val>
                                        </p:tav>
                                      </p:tavLst>
                                    </p:anim>
                                    <p:anim calcmode="lin" valueType="num">
                                      <p:cBhvr>
                                        <p:cTn id="16" dur="500" fill="hold"/>
                                        <p:tgtEl>
                                          <p:spTgt spid="28"/>
                                        </p:tgtEl>
                                        <p:attrNameLst>
                                          <p:attrName>ppt_h</p:attrName>
                                        </p:attrNameLst>
                                      </p:cBhvr>
                                      <p:tavLst>
                                        <p:tav tm="0">
                                          <p:val>
                                            <p:fltVal val="0"/>
                                          </p:val>
                                        </p:tav>
                                        <p:tav tm="100000">
                                          <p:val>
                                            <p:strVal val="#ppt_h"/>
                                          </p:val>
                                        </p:tav>
                                      </p:tavLst>
                                    </p:anim>
                                    <p:animEffect transition="in" filter="fade">
                                      <p:cBhvr>
                                        <p:cTn id="17" dur="500"/>
                                        <p:tgtEl>
                                          <p:spTgt spid="28"/>
                                        </p:tgtEl>
                                      </p:cBhvr>
                                    </p:animEffect>
                                    <p:anim calcmode="lin" valueType="num">
                                      <p:cBhvr>
                                        <p:cTn id="18" dur="500" fill="hold"/>
                                        <p:tgtEl>
                                          <p:spTgt spid="28"/>
                                        </p:tgtEl>
                                        <p:attrNameLst>
                                          <p:attrName>ppt_x</p:attrName>
                                        </p:attrNameLst>
                                      </p:cBhvr>
                                      <p:tavLst>
                                        <p:tav tm="0">
                                          <p:val>
                                            <p:fltVal val="0.5"/>
                                          </p:val>
                                        </p:tav>
                                        <p:tav tm="100000">
                                          <p:val>
                                            <p:strVal val="#ppt_x"/>
                                          </p:val>
                                        </p:tav>
                                      </p:tavLst>
                                    </p:anim>
                                    <p:anim calcmode="lin" valueType="num">
                                      <p:cBhvr>
                                        <p:cTn id="19" dur="500" fill="hold"/>
                                        <p:tgtEl>
                                          <p:spTgt spid="28"/>
                                        </p:tgtEl>
                                        <p:attrNameLst>
                                          <p:attrName>ppt_y</p:attrName>
                                        </p:attrNameLst>
                                      </p:cBhvr>
                                      <p:tavLst>
                                        <p:tav tm="0">
                                          <p:val>
                                            <p:fltVal val="0.5"/>
                                          </p:val>
                                        </p:tav>
                                        <p:tav tm="100000">
                                          <p:val>
                                            <p:strVal val="#ppt_y"/>
                                          </p:val>
                                        </p:tav>
                                      </p:tavLst>
                                    </p:anim>
                                  </p:childTnLst>
                                </p:cTn>
                              </p:par>
                            </p:childTnLst>
                          </p:cTn>
                        </p:par>
                        <p:par>
                          <p:cTn id="20" fill="hold">
                            <p:stCondLst>
                              <p:cond delay="2500"/>
                            </p:stCondLst>
                            <p:childTnLst>
                              <p:par>
                                <p:cTn id="21" presetID="53" presetClass="entr" presetSubtype="528" fill="hold" grpId="0" nodeType="afterEffect">
                                  <p:stCondLst>
                                    <p:cond delay="500"/>
                                  </p:stCondLst>
                                  <p:childTnLst>
                                    <p:set>
                                      <p:cBhvr>
                                        <p:cTn id="22" dur="1" fill="hold">
                                          <p:stCondLst>
                                            <p:cond delay="0"/>
                                          </p:stCondLst>
                                        </p:cTn>
                                        <p:tgtEl>
                                          <p:spTgt spid="30"/>
                                        </p:tgtEl>
                                        <p:attrNameLst>
                                          <p:attrName>style.visibility</p:attrName>
                                        </p:attrNameLst>
                                      </p:cBhvr>
                                      <p:to>
                                        <p:strVal val="visible"/>
                                      </p:to>
                                    </p:set>
                                    <p:anim calcmode="lin" valueType="num">
                                      <p:cBhvr>
                                        <p:cTn id="23" dur="500" fill="hold"/>
                                        <p:tgtEl>
                                          <p:spTgt spid="30"/>
                                        </p:tgtEl>
                                        <p:attrNameLst>
                                          <p:attrName>ppt_w</p:attrName>
                                        </p:attrNameLst>
                                      </p:cBhvr>
                                      <p:tavLst>
                                        <p:tav tm="0">
                                          <p:val>
                                            <p:fltVal val="0"/>
                                          </p:val>
                                        </p:tav>
                                        <p:tav tm="100000">
                                          <p:val>
                                            <p:strVal val="#ppt_w"/>
                                          </p:val>
                                        </p:tav>
                                      </p:tavLst>
                                    </p:anim>
                                    <p:anim calcmode="lin" valueType="num">
                                      <p:cBhvr>
                                        <p:cTn id="24" dur="500" fill="hold"/>
                                        <p:tgtEl>
                                          <p:spTgt spid="30"/>
                                        </p:tgtEl>
                                        <p:attrNameLst>
                                          <p:attrName>ppt_h</p:attrName>
                                        </p:attrNameLst>
                                      </p:cBhvr>
                                      <p:tavLst>
                                        <p:tav tm="0">
                                          <p:val>
                                            <p:fltVal val="0"/>
                                          </p:val>
                                        </p:tav>
                                        <p:tav tm="100000">
                                          <p:val>
                                            <p:strVal val="#ppt_h"/>
                                          </p:val>
                                        </p:tav>
                                      </p:tavLst>
                                    </p:anim>
                                    <p:animEffect transition="in" filter="fade">
                                      <p:cBhvr>
                                        <p:cTn id="25" dur="500"/>
                                        <p:tgtEl>
                                          <p:spTgt spid="30"/>
                                        </p:tgtEl>
                                      </p:cBhvr>
                                    </p:animEffect>
                                    <p:anim calcmode="lin" valueType="num">
                                      <p:cBhvr>
                                        <p:cTn id="26" dur="500" fill="hold"/>
                                        <p:tgtEl>
                                          <p:spTgt spid="30"/>
                                        </p:tgtEl>
                                        <p:attrNameLst>
                                          <p:attrName>ppt_x</p:attrName>
                                        </p:attrNameLst>
                                      </p:cBhvr>
                                      <p:tavLst>
                                        <p:tav tm="0">
                                          <p:val>
                                            <p:fltVal val="0.5"/>
                                          </p:val>
                                        </p:tav>
                                        <p:tav tm="100000">
                                          <p:val>
                                            <p:strVal val="#ppt_x"/>
                                          </p:val>
                                        </p:tav>
                                      </p:tavLst>
                                    </p:anim>
                                    <p:anim calcmode="lin" valueType="num">
                                      <p:cBhvr>
                                        <p:cTn id="27" dur="500" fill="hold"/>
                                        <p:tgtEl>
                                          <p:spTgt spid="30"/>
                                        </p:tgtEl>
                                        <p:attrNameLst>
                                          <p:attrName>ppt_y</p:attrName>
                                        </p:attrNameLst>
                                      </p:cBhvr>
                                      <p:tavLst>
                                        <p:tav tm="0">
                                          <p:val>
                                            <p:fltVal val="0.5"/>
                                          </p:val>
                                        </p:tav>
                                        <p:tav tm="100000">
                                          <p:val>
                                            <p:strVal val="#ppt_y"/>
                                          </p:val>
                                        </p:tav>
                                      </p:tavLst>
                                    </p:anim>
                                  </p:childTnLst>
                                </p:cTn>
                              </p:par>
                            </p:childTnLst>
                          </p:cTn>
                        </p:par>
                        <p:par>
                          <p:cTn id="28" fill="hold">
                            <p:stCondLst>
                              <p:cond delay="3500"/>
                            </p:stCondLst>
                            <p:childTnLst>
                              <p:par>
                                <p:cTn id="29" presetID="53" presetClass="entr" presetSubtype="528" fill="hold" grpId="0" nodeType="afterEffect">
                                  <p:stCondLst>
                                    <p:cond delay="50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Effect transition="in" filter="fade">
                                      <p:cBhvr>
                                        <p:cTn id="33" dur="500"/>
                                        <p:tgtEl>
                                          <p:spTgt spid="33"/>
                                        </p:tgtEl>
                                      </p:cBhvr>
                                    </p:animEffect>
                                    <p:anim calcmode="lin" valueType="num">
                                      <p:cBhvr>
                                        <p:cTn id="34" dur="500" fill="hold"/>
                                        <p:tgtEl>
                                          <p:spTgt spid="33"/>
                                        </p:tgtEl>
                                        <p:attrNameLst>
                                          <p:attrName>ppt_x</p:attrName>
                                        </p:attrNameLst>
                                      </p:cBhvr>
                                      <p:tavLst>
                                        <p:tav tm="0">
                                          <p:val>
                                            <p:fltVal val="0.5"/>
                                          </p:val>
                                        </p:tav>
                                        <p:tav tm="100000">
                                          <p:val>
                                            <p:strVal val="#ppt_x"/>
                                          </p:val>
                                        </p:tav>
                                      </p:tavLst>
                                    </p:anim>
                                    <p:anim calcmode="lin" valueType="num">
                                      <p:cBhvr>
                                        <p:cTn id="35" dur="50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p:bldP spid="30"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4604B670-FF16-40DF-87B9-09E1FB7375FA}"/>
              </a:ext>
            </a:extLst>
          </p:cNvPr>
          <p:cNvSpPr txBox="1"/>
          <p:nvPr/>
        </p:nvSpPr>
        <p:spPr>
          <a:xfrm>
            <a:off x="5004005" y="2949931"/>
            <a:ext cx="3888475" cy="1200329"/>
          </a:xfrm>
          <a:prstGeom prst="rect">
            <a:avLst/>
          </a:prstGeom>
          <a:noFill/>
        </p:spPr>
        <p:txBody>
          <a:bodyPr wrap="square" rtlCol="0">
            <a:spAutoFit/>
          </a:bodyPr>
          <a:lstStyle/>
          <a:p>
            <a:r>
              <a:rPr lang="fr-FR" b="1" dirty="0">
                <a:latin typeface="Futura Std Book" panose="020B0502020204020303" pitchFamily="34" charset="0"/>
              </a:rPr>
              <a:t>La carrière des personnels affectés en académie ne relève plus de la CAPN, mais </a:t>
            </a:r>
            <a:r>
              <a:rPr lang="fr-FR" b="1" dirty="0">
                <a:solidFill>
                  <a:schemeClr val="accent6">
                    <a:lumMod val="75000"/>
                  </a:schemeClr>
                </a:solidFill>
                <a:latin typeface="Futura Std Book" panose="020B0502020204020303" pitchFamily="34" charset="0"/>
              </a:rPr>
              <a:t>seulement de la CAPA </a:t>
            </a:r>
            <a:r>
              <a:rPr lang="fr-FR" sz="1400" dirty="0">
                <a:latin typeface="Futura Std Book" panose="020B0502020204020303" pitchFamily="34" charset="0"/>
              </a:rPr>
              <a:t>(sauf PerDir)</a:t>
            </a:r>
            <a:endParaRPr lang="fr-FR" dirty="0">
              <a:latin typeface="Futura Std Book" panose="020B0502020204020303" pitchFamily="34" charset="0"/>
            </a:endParaRPr>
          </a:p>
        </p:txBody>
      </p:sp>
      <p:sp>
        <p:nvSpPr>
          <p:cNvPr id="21" name="Titre 1"/>
          <p:cNvSpPr txBox="1">
            <a:spLocks/>
          </p:cNvSpPr>
          <p:nvPr/>
        </p:nvSpPr>
        <p:spPr>
          <a:xfrm>
            <a:off x="321409" y="1380058"/>
            <a:ext cx="8571071" cy="45167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400" b="1" dirty="0">
                <a:ln w="0"/>
                <a:latin typeface="Futura Std Book" pitchFamily="34" charset="0"/>
              </a:rPr>
              <a:t>…avec une </a:t>
            </a:r>
            <a:r>
              <a:rPr lang="fr-FR" sz="2400" b="1" dirty="0">
                <a:ln w="0"/>
                <a:highlight>
                  <a:srgbClr val="FFFF00"/>
                </a:highlight>
                <a:latin typeface="Futura Std Book" pitchFamily="34" charset="0"/>
              </a:rPr>
              <a:t>nouveauté</a:t>
            </a:r>
            <a:r>
              <a:rPr lang="fr-FR" sz="2400" b="1" dirty="0">
                <a:ln w="0"/>
                <a:latin typeface="Futura Std Book" pitchFamily="34" charset="0"/>
              </a:rPr>
              <a:t> à partir de 2022 :</a:t>
            </a:r>
          </a:p>
        </p:txBody>
      </p:sp>
      <p:sp>
        <p:nvSpPr>
          <p:cNvPr id="32" name="Titre 1"/>
          <p:cNvSpPr txBox="1">
            <a:spLocks/>
          </p:cNvSpPr>
          <p:nvPr/>
        </p:nvSpPr>
        <p:spPr>
          <a:xfrm>
            <a:off x="5122095" y="3576490"/>
            <a:ext cx="3448673" cy="79046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fr-FR" sz="1400" dirty="0">
              <a:latin typeface="Futura Std Book" pitchFamily="34" charset="0"/>
            </a:endParaRPr>
          </a:p>
        </p:txBody>
      </p:sp>
      <p:sp>
        <p:nvSpPr>
          <p:cNvPr id="42" name="Arrondir un rectangle avec un coin diagonal 41"/>
          <p:cNvSpPr/>
          <p:nvPr/>
        </p:nvSpPr>
        <p:spPr>
          <a:xfrm>
            <a:off x="229828" y="2096507"/>
            <a:ext cx="4270164" cy="4532316"/>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Arrondir un rectangle avec un coin diagonal 42"/>
          <p:cNvSpPr/>
          <p:nvPr/>
        </p:nvSpPr>
        <p:spPr>
          <a:xfrm>
            <a:off x="4788024" y="2096507"/>
            <a:ext cx="4217674" cy="4570878"/>
          </a:xfrm>
          <a:prstGeom prst="round2Diag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Titre 1"/>
          <p:cNvSpPr txBox="1">
            <a:spLocks/>
          </p:cNvSpPr>
          <p:nvPr/>
        </p:nvSpPr>
        <p:spPr>
          <a:xfrm>
            <a:off x="348454" y="2935756"/>
            <a:ext cx="3920611" cy="1381332"/>
          </a:xfrm>
          <a:prstGeom prst="round2Diag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fr-FR" sz="1800" b="1" dirty="0">
                <a:latin typeface="HelveticaNeueLT Pro 65 Md" panose="020B0604020202020204" pitchFamily="34" charset="0"/>
              </a:rPr>
              <a:t>Comité Social d’Administration</a:t>
            </a:r>
          </a:p>
          <a:p>
            <a:pPr>
              <a:lnSpc>
                <a:spcPct val="120000"/>
              </a:lnSpc>
            </a:pPr>
            <a:r>
              <a:rPr lang="fr-FR" sz="1800" b="1" dirty="0">
                <a:solidFill>
                  <a:schemeClr val="bg1"/>
                </a:solidFill>
                <a:latin typeface="HelveticaNeueLT Pro 65 Md" panose="020B0604020202020204" pitchFamily="34" charset="0"/>
              </a:rPr>
              <a:t>CSA ministériel</a:t>
            </a:r>
            <a:endParaRPr lang="fr-FR" sz="1400" b="1" dirty="0">
              <a:solidFill>
                <a:schemeClr val="bg1"/>
              </a:solidFill>
              <a:latin typeface="HelveticaNeueLT Pro 65 Md" panose="020B0604020202020204" pitchFamily="34" charset="0"/>
            </a:endParaRPr>
          </a:p>
        </p:txBody>
      </p:sp>
      <p:sp>
        <p:nvSpPr>
          <p:cNvPr id="31" name="Titre 1"/>
          <p:cNvSpPr txBox="1">
            <a:spLocks/>
          </p:cNvSpPr>
          <p:nvPr/>
        </p:nvSpPr>
        <p:spPr>
          <a:xfrm>
            <a:off x="2668733" y="2329214"/>
            <a:ext cx="3806533" cy="393476"/>
          </a:xfrm>
          <a:prstGeom prst="rect">
            <a:avLst/>
          </a:prstGeom>
          <a:solidFill>
            <a:schemeClr val="bg1"/>
          </a:solidFill>
          <a:ln>
            <a:solidFill>
              <a:schemeClr val="tx1"/>
            </a:solidFill>
            <a:prstDash val="sysDot"/>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a:latin typeface="Futura Std Book" pitchFamily="34" charset="0"/>
              </a:rPr>
              <a:t>à l’échelon </a:t>
            </a:r>
            <a:r>
              <a:rPr lang="fr-FR" sz="2400" b="1" dirty="0">
                <a:latin typeface="Futura Std Book" pitchFamily="34" charset="0"/>
              </a:rPr>
              <a:t>national</a:t>
            </a:r>
            <a:r>
              <a:rPr lang="fr-FR" sz="2000" b="1" dirty="0">
                <a:latin typeface="Futura Std Book" pitchFamily="34" charset="0"/>
              </a:rPr>
              <a:t>...</a:t>
            </a:r>
            <a:endParaRPr lang="fr-FR" sz="1800" b="1" dirty="0">
              <a:latin typeface="Futura Std Book" pitchFamily="34" charset="0"/>
            </a:endParaRPr>
          </a:p>
        </p:txBody>
      </p:sp>
      <p:sp>
        <p:nvSpPr>
          <p:cNvPr id="47" name="Virage 46"/>
          <p:cNvSpPr/>
          <p:nvPr/>
        </p:nvSpPr>
        <p:spPr>
          <a:xfrm rot="5400000" flipV="1">
            <a:off x="2206888" y="2432189"/>
            <a:ext cx="394019" cy="536869"/>
          </a:xfrm>
          <a:prstGeom prst="ben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solidFill>
                <a:schemeClr val="tx1"/>
              </a:solidFill>
            </a:endParaRPr>
          </a:p>
        </p:txBody>
      </p:sp>
      <p:sp>
        <p:nvSpPr>
          <p:cNvPr id="35" name="Titre 1"/>
          <p:cNvSpPr txBox="1">
            <a:spLocks/>
          </p:cNvSpPr>
          <p:nvPr/>
        </p:nvSpPr>
        <p:spPr>
          <a:xfrm>
            <a:off x="321409" y="5130197"/>
            <a:ext cx="3947656" cy="1381332"/>
          </a:xfrm>
          <a:prstGeom prst="round2Diag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800" b="1" dirty="0">
                <a:latin typeface="HelveticaNeueLT Pro 65 Md" panose="020B0604020202020204" pitchFamily="34" charset="0"/>
              </a:rPr>
              <a:t>Comité Social d’Administration</a:t>
            </a:r>
          </a:p>
          <a:p>
            <a:r>
              <a:rPr lang="fr-FR" sz="1800" b="1" dirty="0">
                <a:solidFill>
                  <a:schemeClr val="bg1"/>
                </a:solidFill>
                <a:latin typeface="HelveticaNeueLT Pro 65 Md" panose="020B0604020202020204" pitchFamily="34" charset="0"/>
              </a:rPr>
              <a:t>CSA Académique</a:t>
            </a:r>
          </a:p>
          <a:p>
            <a:endParaRPr lang="fr-FR" sz="600" b="1" dirty="0">
              <a:latin typeface="HelveticaNeueLT Pro 65 Md" panose="020B0604020202020204" pitchFamily="34" charset="0"/>
            </a:endParaRPr>
          </a:p>
        </p:txBody>
      </p:sp>
      <p:sp>
        <p:nvSpPr>
          <p:cNvPr id="45" name="Titre 1"/>
          <p:cNvSpPr txBox="1">
            <a:spLocks/>
          </p:cNvSpPr>
          <p:nvPr/>
        </p:nvSpPr>
        <p:spPr>
          <a:xfrm>
            <a:off x="4935280" y="5130197"/>
            <a:ext cx="3912811" cy="1381332"/>
          </a:xfrm>
          <a:prstGeom prst="round2Diag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800" b="1" dirty="0">
                <a:latin typeface="HelveticaNeueLT Pro 65 Md" panose="020B0604020202020204" pitchFamily="34" charset="0"/>
              </a:rPr>
              <a:t>Commission Administrative Paritaire Académique / </a:t>
            </a:r>
            <a:r>
              <a:rPr lang="fr-FR" sz="1800" b="1" dirty="0" err="1">
                <a:latin typeface="HelveticaNeueLT Pro 65 Md" panose="020B0604020202020204" pitchFamily="34" charset="0"/>
              </a:rPr>
              <a:t>Dép</a:t>
            </a:r>
            <a:r>
              <a:rPr lang="fr-FR" sz="1800" b="1" baseline="30000" dirty="0" err="1">
                <a:latin typeface="HelveticaNeueLT Pro 65 Md" panose="020B0604020202020204" pitchFamily="34" charset="0"/>
              </a:rPr>
              <a:t>ale</a:t>
            </a:r>
            <a:endParaRPr lang="fr-FR" sz="1800" b="1" baseline="30000" dirty="0">
              <a:latin typeface="HelveticaNeueLT Pro 65 Md" panose="020B0604020202020204" pitchFamily="34" charset="0"/>
            </a:endParaRPr>
          </a:p>
          <a:p>
            <a:r>
              <a:rPr lang="fr-FR" sz="1800" b="1" dirty="0">
                <a:solidFill>
                  <a:schemeClr val="bg1"/>
                </a:solidFill>
                <a:latin typeface="HelveticaNeueLT Pro 65 Md" panose="020B0604020202020204" pitchFamily="34" charset="0"/>
              </a:rPr>
              <a:t>CAPA / CAPD (1</a:t>
            </a:r>
            <a:r>
              <a:rPr lang="fr-FR" sz="1800" b="1" baseline="30000" dirty="0">
                <a:solidFill>
                  <a:schemeClr val="bg1"/>
                </a:solidFill>
                <a:latin typeface="HelveticaNeueLT Pro 65 Md" panose="020B0604020202020204" pitchFamily="34" charset="0"/>
              </a:rPr>
              <a:t>er</a:t>
            </a:r>
            <a:r>
              <a:rPr lang="fr-FR" sz="1800" b="1" dirty="0">
                <a:solidFill>
                  <a:schemeClr val="bg1"/>
                </a:solidFill>
                <a:latin typeface="HelveticaNeueLT Pro 65 Md" panose="020B0604020202020204" pitchFamily="34" charset="0"/>
              </a:rPr>
              <a:t> D)</a:t>
            </a:r>
          </a:p>
        </p:txBody>
      </p:sp>
      <p:sp>
        <p:nvSpPr>
          <p:cNvPr id="49" name="Virage 48"/>
          <p:cNvSpPr/>
          <p:nvPr/>
        </p:nvSpPr>
        <p:spPr>
          <a:xfrm rot="5400000">
            <a:off x="6672754" y="4659810"/>
            <a:ext cx="394019" cy="498245"/>
          </a:xfrm>
          <a:prstGeom prst="ben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solidFill>
                <a:schemeClr val="tx1"/>
              </a:solidFill>
            </a:endParaRPr>
          </a:p>
        </p:txBody>
      </p:sp>
      <p:grpSp>
        <p:nvGrpSpPr>
          <p:cNvPr id="40" name="Groupe 39">
            <a:extLst>
              <a:ext uri="{FF2B5EF4-FFF2-40B4-BE49-F238E27FC236}">
                <a16:creationId xmlns:a16="http://schemas.microsoft.com/office/drawing/2014/main" id="{D1FB230C-BF66-433A-9E13-D8CC53C5FB65}"/>
              </a:ext>
            </a:extLst>
          </p:cNvPr>
          <p:cNvGrpSpPr/>
          <p:nvPr/>
        </p:nvGrpSpPr>
        <p:grpSpPr>
          <a:xfrm>
            <a:off x="614721" y="-94451"/>
            <a:ext cx="8390977" cy="1348285"/>
            <a:chOff x="614721" y="-94451"/>
            <a:chExt cx="8390977" cy="1348285"/>
          </a:xfrm>
        </p:grpSpPr>
        <p:pic>
          <p:nvPicPr>
            <p:cNvPr id="41" name="Image 40">
              <a:extLst>
                <a:ext uri="{FF2B5EF4-FFF2-40B4-BE49-F238E27FC236}">
                  <a16:creationId xmlns:a16="http://schemas.microsoft.com/office/drawing/2014/main" id="{42FBEEB3-4591-4169-A450-2F1659FFA467}"/>
                </a:ext>
              </a:extLst>
            </p:cNvPr>
            <p:cNvPicPr/>
            <p:nvPr/>
          </p:nvPicPr>
          <p:blipFill>
            <a:blip r:embed="rId2" cstate="print"/>
            <a:srcRect/>
            <a:stretch>
              <a:fillRect/>
            </a:stretch>
          </p:blipFill>
          <p:spPr bwMode="auto">
            <a:xfrm>
              <a:off x="5567188" y="0"/>
              <a:ext cx="890463" cy="893294"/>
            </a:xfrm>
            <a:prstGeom prst="rect">
              <a:avLst/>
            </a:prstGeom>
            <a:noFill/>
          </p:spPr>
        </p:pic>
        <p:pic>
          <p:nvPicPr>
            <p:cNvPr id="44" name="Image 43">
              <a:extLst>
                <a:ext uri="{FF2B5EF4-FFF2-40B4-BE49-F238E27FC236}">
                  <a16:creationId xmlns:a16="http://schemas.microsoft.com/office/drawing/2014/main" id="{7C5E00E7-9972-4BA9-BAF7-434A79F5A76A}"/>
                </a:ext>
              </a:extLst>
            </p:cNvPr>
            <p:cNvPicPr/>
            <p:nvPr/>
          </p:nvPicPr>
          <p:blipFill>
            <a:blip r:embed="rId3" cstate="print"/>
            <a:srcRect/>
            <a:stretch>
              <a:fillRect/>
            </a:stretch>
          </p:blipFill>
          <p:spPr bwMode="auto">
            <a:xfrm>
              <a:off x="6372200" y="33887"/>
              <a:ext cx="948467" cy="954665"/>
            </a:xfrm>
            <a:prstGeom prst="rect">
              <a:avLst/>
            </a:prstGeom>
            <a:noFill/>
          </p:spPr>
        </p:pic>
        <p:pic>
          <p:nvPicPr>
            <p:cNvPr id="50" name="Image 49">
              <a:extLst>
                <a:ext uri="{FF2B5EF4-FFF2-40B4-BE49-F238E27FC236}">
                  <a16:creationId xmlns:a16="http://schemas.microsoft.com/office/drawing/2014/main" id="{98C93E2E-4799-4E08-A283-84B2BF8D0A22}"/>
                </a:ext>
              </a:extLst>
            </p:cNvPr>
            <p:cNvPicPr/>
            <p:nvPr/>
          </p:nvPicPr>
          <p:blipFill>
            <a:blip r:embed="rId4" cstate="print"/>
            <a:srcRect/>
            <a:stretch>
              <a:fillRect/>
            </a:stretch>
          </p:blipFill>
          <p:spPr bwMode="auto">
            <a:xfrm>
              <a:off x="4499992" y="183245"/>
              <a:ext cx="1067196" cy="1070589"/>
            </a:xfrm>
            <a:prstGeom prst="rect">
              <a:avLst/>
            </a:prstGeom>
            <a:noFill/>
          </p:spPr>
        </p:pic>
        <p:pic>
          <p:nvPicPr>
            <p:cNvPr id="51" name="Image 50">
              <a:extLst>
                <a:ext uri="{FF2B5EF4-FFF2-40B4-BE49-F238E27FC236}">
                  <a16:creationId xmlns:a16="http://schemas.microsoft.com/office/drawing/2014/main" id="{0A986642-DA97-45F9-933C-87212A5E6EC1}"/>
                </a:ext>
              </a:extLst>
            </p:cNvPr>
            <p:cNvPicPr/>
            <p:nvPr/>
          </p:nvPicPr>
          <p:blipFill>
            <a:blip r:embed="rId5" cstate="print"/>
            <a:srcRect/>
            <a:stretch>
              <a:fillRect/>
            </a:stretch>
          </p:blipFill>
          <p:spPr bwMode="auto">
            <a:xfrm>
              <a:off x="3995936" y="33887"/>
              <a:ext cx="648474" cy="634171"/>
            </a:xfrm>
            <a:prstGeom prst="rect">
              <a:avLst/>
            </a:prstGeom>
            <a:noFill/>
          </p:spPr>
        </p:pic>
        <p:pic>
          <p:nvPicPr>
            <p:cNvPr id="52" name="Image 51">
              <a:extLst>
                <a:ext uri="{FF2B5EF4-FFF2-40B4-BE49-F238E27FC236}">
                  <a16:creationId xmlns:a16="http://schemas.microsoft.com/office/drawing/2014/main" id="{F65ABB94-4FEE-4423-82D0-2A9E7A2057CF}"/>
                </a:ext>
              </a:extLst>
            </p:cNvPr>
            <p:cNvPicPr/>
            <p:nvPr/>
          </p:nvPicPr>
          <p:blipFill>
            <a:blip r:embed="rId6" cstate="print"/>
            <a:srcRect/>
            <a:stretch>
              <a:fillRect/>
            </a:stretch>
          </p:blipFill>
          <p:spPr bwMode="auto">
            <a:xfrm>
              <a:off x="3275856" y="268484"/>
              <a:ext cx="897260" cy="900113"/>
            </a:xfrm>
            <a:prstGeom prst="rect">
              <a:avLst/>
            </a:prstGeom>
            <a:noFill/>
          </p:spPr>
        </p:pic>
        <p:pic>
          <p:nvPicPr>
            <p:cNvPr id="53" name="Image 52">
              <a:extLst>
                <a:ext uri="{FF2B5EF4-FFF2-40B4-BE49-F238E27FC236}">
                  <a16:creationId xmlns:a16="http://schemas.microsoft.com/office/drawing/2014/main" id="{D42A9615-8756-4D0F-8777-807DA549B4FF}"/>
                </a:ext>
              </a:extLst>
            </p:cNvPr>
            <p:cNvPicPr/>
            <p:nvPr/>
          </p:nvPicPr>
          <p:blipFill>
            <a:blip r:embed="rId7" cstate="print"/>
            <a:srcRect/>
            <a:stretch>
              <a:fillRect/>
            </a:stretch>
          </p:blipFill>
          <p:spPr bwMode="auto">
            <a:xfrm>
              <a:off x="7727782" y="-94451"/>
              <a:ext cx="1277916" cy="1288798"/>
            </a:xfrm>
            <a:prstGeom prst="rect">
              <a:avLst/>
            </a:prstGeom>
            <a:noFill/>
          </p:spPr>
        </p:pic>
        <p:pic>
          <p:nvPicPr>
            <p:cNvPr id="54" name="Image 53">
              <a:extLst>
                <a:ext uri="{FF2B5EF4-FFF2-40B4-BE49-F238E27FC236}">
                  <a16:creationId xmlns:a16="http://schemas.microsoft.com/office/drawing/2014/main" id="{2040D1C6-49F8-428C-A108-2B5D93D449A7}"/>
                </a:ext>
              </a:extLst>
            </p:cNvPr>
            <p:cNvPicPr/>
            <p:nvPr/>
          </p:nvPicPr>
          <p:blipFill>
            <a:blip r:embed="rId8" cstate="print"/>
            <a:srcRect/>
            <a:stretch>
              <a:fillRect/>
            </a:stretch>
          </p:blipFill>
          <p:spPr bwMode="auto">
            <a:xfrm>
              <a:off x="7320667" y="549948"/>
              <a:ext cx="539715" cy="538704"/>
            </a:xfrm>
            <a:prstGeom prst="rect">
              <a:avLst/>
            </a:prstGeom>
            <a:noFill/>
          </p:spPr>
        </p:pic>
        <p:pic>
          <p:nvPicPr>
            <p:cNvPr id="55" name="Image 54">
              <a:extLst>
                <a:ext uri="{FF2B5EF4-FFF2-40B4-BE49-F238E27FC236}">
                  <a16:creationId xmlns:a16="http://schemas.microsoft.com/office/drawing/2014/main" id="{F2701208-9740-4268-9DEF-D3ADCFAF880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4721" y="171649"/>
              <a:ext cx="2186901" cy="1022698"/>
            </a:xfrm>
            <a:prstGeom prst="rect">
              <a:avLst/>
            </a:prstGeom>
          </p:spPr>
        </p:pic>
      </p:grpSp>
      <p:sp>
        <p:nvSpPr>
          <p:cNvPr id="57" name="Titre 1">
            <a:extLst>
              <a:ext uri="{FF2B5EF4-FFF2-40B4-BE49-F238E27FC236}">
                <a16:creationId xmlns:a16="http://schemas.microsoft.com/office/drawing/2014/main" id="{9B3FE205-94C6-42A0-ABEE-53E9ABBC6215}"/>
              </a:ext>
            </a:extLst>
          </p:cNvPr>
          <p:cNvSpPr txBox="1">
            <a:spLocks/>
          </p:cNvSpPr>
          <p:nvPr/>
        </p:nvSpPr>
        <p:spPr>
          <a:xfrm>
            <a:off x="2801622" y="4539710"/>
            <a:ext cx="3806533" cy="393476"/>
          </a:xfrm>
          <a:prstGeom prst="rect">
            <a:avLst/>
          </a:prstGeom>
          <a:solidFill>
            <a:schemeClr val="bg1"/>
          </a:solidFill>
          <a:ln>
            <a:solidFill>
              <a:schemeClr val="tx1"/>
            </a:solidFill>
            <a:prstDash val="sysDot"/>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a:latin typeface="Futura Std Book" pitchFamily="34" charset="0"/>
              </a:rPr>
              <a:t>...et à l’échelon </a:t>
            </a:r>
            <a:r>
              <a:rPr lang="fr-FR" sz="2400" b="1" dirty="0">
                <a:latin typeface="Futura Std Book" pitchFamily="34" charset="0"/>
              </a:rPr>
              <a:t>local</a:t>
            </a:r>
            <a:endParaRPr lang="fr-FR" sz="2000" b="1" dirty="0">
              <a:latin typeface="Futura Std Book" pitchFamily="34" charset="0"/>
            </a:endParaRPr>
          </a:p>
        </p:txBody>
      </p:sp>
      <p:sp>
        <p:nvSpPr>
          <p:cNvPr id="48" name="Virage 47"/>
          <p:cNvSpPr/>
          <p:nvPr/>
        </p:nvSpPr>
        <p:spPr>
          <a:xfrm rot="5400000" flipV="1">
            <a:off x="2336178" y="4643515"/>
            <a:ext cx="394019" cy="536869"/>
          </a:xfrm>
          <a:prstGeom prst="ben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solidFill>
                <a:schemeClr val="tx1"/>
              </a:solidFill>
            </a:endParaRPr>
          </a:p>
        </p:txBody>
      </p:sp>
      <p:sp>
        <p:nvSpPr>
          <p:cNvPr id="2" name="ZoneTexte 1">
            <a:extLst>
              <a:ext uri="{FF2B5EF4-FFF2-40B4-BE49-F238E27FC236}">
                <a16:creationId xmlns:a16="http://schemas.microsoft.com/office/drawing/2014/main" id="{364D66D0-4327-42ED-A357-0CA4EFD1E028}"/>
              </a:ext>
            </a:extLst>
          </p:cNvPr>
          <p:cNvSpPr txBox="1"/>
          <p:nvPr/>
        </p:nvSpPr>
        <p:spPr>
          <a:xfrm>
            <a:off x="643558" y="3026257"/>
            <a:ext cx="648072" cy="1200329"/>
          </a:xfrm>
          <a:prstGeom prst="rect">
            <a:avLst/>
          </a:prstGeom>
          <a:noFill/>
        </p:spPr>
        <p:txBody>
          <a:bodyPr wrap="square" rtlCol="0">
            <a:spAutoFit/>
          </a:bodyPr>
          <a:lstStyle/>
          <a:p>
            <a:r>
              <a:rPr lang="fr-FR" sz="7200" b="1" dirty="0">
                <a:ln>
                  <a:solidFill>
                    <a:schemeClr val="tx1"/>
                  </a:solidFill>
                </a:ln>
                <a:solidFill>
                  <a:srgbClr val="FFFF00"/>
                </a:solidFill>
                <a:latin typeface="Futura Std Book" panose="020B0502020204020303" pitchFamily="34" charset="0"/>
              </a:rPr>
              <a:t>1</a:t>
            </a:r>
          </a:p>
        </p:txBody>
      </p:sp>
      <p:sp>
        <p:nvSpPr>
          <p:cNvPr id="28" name="ZoneTexte 27">
            <a:extLst>
              <a:ext uri="{FF2B5EF4-FFF2-40B4-BE49-F238E27FC236}">
                <a16:creationId xmlns:a16="http://schemas.microsoft.com/office/drawing/2014/main" id="{DB852F40-49A4-4431-9FF0-372D3432A39B}"/>
              </a:ext>
            </a:extLst>
          </p:cNvPr>
          <p:cNvSpPr txBox="1"/>
          <p:nvPr/>
        </p:nvSpPr>
        <p:spPr>
          <a:xfrm>
            <a:off x="526298" y="5215054"/>
            <a:ext cx="648072" cy="1200329"/>
          </a:xfrm>
          <a:prstGeom prst="rect">
            <a:avLst/>
          </a:prstGeom>
          <a:noFill/>
        </p:spPr>
        <p:txBody>
          <a:bodyPr wrap="square" rtlCol="0">
            <a:spAutoFit/>
          </a:bodyPr>
          <a:lstStyle/>
          <a:p>
            <a:r>
              <a:rPr lang="fr-FR" sz="7200" b="1" dirty="0">
                <a:ln>
                  <a:solidFill>
                    <a:schemeClr val="tx1"/>
                  </a:solidFill>
                </a:ln>
                <a:solidFill>
                  <a:srgbClr val="FFFF00"/>
                </a:solidFill>
                <a:latin typeface="Futura Std Book" panose="020B0502020204020303" pitchFamily="34" charset="0"/>
              </a:rPr>
              <a:t>2</a:t>
            </a:r>
          </a:p>
        </p:txBody>
      </p:sp>
      <p:grpSp>
        <p:nvGrpSpPr>
          <p:cNvPr id="4" name="Groupe 3">
            <a:extLst>
              <a:ext uri="{FF2B5EF4-FFF2-40B4-BE49-F238E27FC236}">
                <a16:creationId xmlns:a16="http://schemas.microsoft.com/office/drawing/2014/main" id="{E6E470FA-8758-4AA8-A47B-381D633E6715}"/>
              </a:ext>
            </a:extLst>
          </p:cNvPr>
          <p:cNvGrpSpPr/>
          <p:nvPr/>
        </p:nvGrpSpPr>
        <p:grpSpPr>
          <a:xfrm>
            <a:off x="5026182" y="2481253"/>
            <a:ext cx="3825429" cy="1801745"/>
            <a:chOff x="5022662" y="2485779"/>
            <a:chExt cx="3825429" cy="1801745"/>
          </a:xfrm>
        </p:grpSpPr>
        <p:grpSp>
          <p:nvGrpSpPr>
            <p:cNvPr id="3" name="Groupe 2">
              <a:extLst>
                <a:ext uri="{FF2B5EF4-FFF2-40B4-BE49-F238E27FC236}">
                  <a16:creationId xmlns:a16="http://schemas.microsoft.com/office/drawing/2014/main" id="{BFE4173F-9D94-4470-A381-1B698879125A}"/>
                </a:ext>
              </a:extLst>
            </p:cNvPr>
            <p:cNvGrpSpPr/>
            <p:nvPr/>
          </p:nvGrpSpPr>
          <p:grpSpPr>
            <a:xfrm>
              <a:off x="5022662" y="2485779"/>
              <a:ext cx="3825429" cy="1801745"/>
              <a:chOff x="5022662" y="2485779"/>
              <a:chExt cx="3825429" cy="1801745"/>
            </a:xfrm>
          </p:grpSpPr>
          <p:sp>
            <p:nvSpPr>
              <p:cNvPr id="27" name="Titre 1"/>
              <p:cNvSpPr txBox="1">
                <a:spLocks/>
              </p:cNvSpPr>
              <p:nvPr/>
            </p:nvSpPr>
            <p:spPr>
              <a:xfrm>
                <a:off x="5022662" y="2906192"/>
                <a:ext cx="3825429" cy="1381332"/>
              </a:xfrm>
              <a:prstGeom prst="round2Diag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800" b="1" dirty="0">
                    <a:latin typeface="HelveticaNeueLT Pro 65 Md" panose="020B0604020202020204" pitchFamily="34" charset="0"/>
                  </a:rPr>
                  <a:t>Commission Administrative Paritaire Nationale</a:t>
                </a:r>
              </a:p>
              <a:p>
                <a:r>
                  <a:rPr lang="fr-FR" sz="1800" b="1" dirty="0">
                    <a:solidFill>
                      <a:schemeClr val="bg1"/>
                    </a:solidFill>
                    <a:latin typeface="HelveticaNeueLT Pro 65 Md" panose="020B0604020202020204" pitchFamily="34" charset="0"/>
                  </a:rPr>
                  <a:t>CAPN</a:t>
                </a:r>
              </a:p>
            </p:txBody>
          </p:sp>
          <p:sp>
            <p:nvSpPr>
              <p:cNvPr id="15" name="Virage 14"/>
              <p:cNvSpPr/>
              <p:nvPr/>
            </p:nvSpPr>
            <p:spPr>
              <a:xfrm rot="5400000">
                <a:off x="6527379" y="2433666"/>
                <a:ext cx="394019" cy="498245"/>
              </a:xfrm>
              <a:prstGeom prst="ben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solidFill>
                    <a:schemeClr val="tx1"/>
                  </a:solidFill>
                </a:endParaRPr>
              </a:p>
            </p:txBody>
          </p:sp>
        </p:grpSp>
        <p:sp>
          <p:nvSpPr>
            <p:cNvPr id="30" name="ZoneTexte 29">
              <a:extLst>
                <a:ext uri="{FF2B5EF4-FFF2-40B4-BE49-F238E27FC236}">
                  <a16:creationId xmlns:a16="http://schemas.microsoft.com/office/drawing/2014/main" id="{445F867E-6B34-4E8B-BD92-16B45FD2FEDB}"/>
                </a:ext>
              </a:extLst>
            </p:cNvPr>
            <p:cNvSpPr txBox="1"/>
            <p:nvPr/>
          </p:nvSpPr>
          <p:spPr>
            <a:xfrm>
              <a:off x="7852370" y="3026257"/>
              <a:ext cx="648072" cy="1200329"/>
            </a:xfrm>
            <a:prstGeom prst="rect">
              <a:avLst/>
            </a:prstGeom>
            <a:noFill/>
          </p:spPr>
          <p:txBody>
            <a:bodyPr wrap="square" rtlCol="0">
              <a:spAutoFit/>
            </a:bodyPr>
            <a:lstStyle/>
            <a:p>
              <a:r>
                <a:rPr lang="fr-FR" sz="7200" b="1" dirty="0">
                  <a:ln>
                    <a:solidFill>
                      <a:schemeClr val="tx1"/>
                    </a:solidFill>
                  </a:ln>
                  <a:solidFill>
                    <a:srgbClr val="FFFF00"/>
                  </a:solidFill>
                  <a:latin typeface="Futura Std Book" panose="020B0502020204020303" pitchFamily="34" charset="0"/>
                </a:rPr>
                <a:t>3</a:t>
              </a:r>
            </a:p>
          </p:txBody>
        </p:sp>
      </p:grpSp>
      <p:sp>
        <p:nvSpPr>
          <p:cNvPr id="33" name="ZoneTexte 32">
            <a:extLst>
              <a:ext uri="{FF2B5EF4-FFF2-40B4-BE49-F238E27FC236}">
                <a16:creationId xmlns:a16="http://schemas.microsoft.com/office/drawing/2014/main" id="{BE9E11A4-365E-487A-8C32-EE0E14A18592}"/>
              </a:ext>
            </a:extLst>
          </p:cNvPr>
          <p:cNvSpPr txBox="1"/>
          <p:nvPr/>
        </p:nvSpPr>
        <p:spPr>
          <a:xfrm>
            <a:off x="7969630" y="5335455"/>
            <a:ext cx="648072" cy="1200329"/>
          </a:xfrm>
          <a:prstGeom prst="rect">
            <a:avLst/>
          </a:prstGeom>
          <a:noFill/>
        </p:spPr>
        <p:txBody>
          <a:bodyPr wrap="square" rtlCol="0">
            <a:spAutoFit/>
          </a:bodyPr>
          <a:lstStyle/>
          <a:p>
            <a:r>
              <a:rPr lang="fr-FR" sz="7200" b="1" dirty="0">
                <a:ln>
                  <a:solidFill>
                    <a:schemeClr val="tx1"/>
                  </a:solidFill>
                </a:ln>
                <a:solidFill>
                  <a:srgbClr val="FFFF00"/>
                </a:solidFill>
                <a:latin typeface="Futura Std Book" panose="020B0502020204020303" pitchFamily="34" charset="0"/>
              </a:rPr>
              <a:t>4</a:t>
            </a:r>
          </a:p>
        </p:txBody>
      </p:sp>
    </p:spTree>
    <p:extLst>
      <p:ext uri="{BB962C8B-B14F-4D97-AF65-F5344CB8AC3E}">
        <p14:creationId xmlns:p14="http://schemas.microsoft.com/office/powerpoint/2010/main" val="2819567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8" fill="hold" nodeType="afterEffect">
                                  <p:stCondLst>
                                    <p:cond delay="1500"/>
                                  </p:stCondLst>
                                  <p:childTnLst>
                                    <p:animEffect transition="out" filter="wipe(left)">
                                      <p:cBhvr>
                                        <p:cTn id="6" dur="1000"/>
                                        <p:tgtEl>
                                          <p:spTgt spid="4"/>
                                        </p:tgtEl>
                                      </p:cBhvr>
                                    </p:animEffect>
                                    <p:set>
                                      <p:cBhvr>
                                        <p:cTn id="7" dur="1" fill="hold">
                                          <p:stCondLst>
                                            <p:cond delay="999"/>
                                          </p:stCondLst>
                                        </p:cTn>
                                        <p:tgtEl>
                                          <p:spTgt spid="4"/>
                                        </p:tgtEl>
                                        <p:attrNameLst>
                                          <p:attrName>style.visibility</p:attrName>
                                        </p:attrNameLst>
                                      </p:cBhvr>
                                      <p:to>
                                        <p:strVal val="hidden"/>
                                      </p:to>
                                    </p:set>
                                  </p:childTnLst>
                                </p:cTn>
                              </p:par>
                            </p:childTnLst>
                          </p:cTn>
                        </p:par>
                        <p:par>
                          <p:cTn id="8" fill="hold">
                            <p:stCondLst>
                              <p:cond delay="2500"/>
                            </p:stCondLst>
                            <p:childTnLst>
                              <p:par>
                                <p:cTn id="9" presetID="22" presetClass="entr" presetSubtype="8" fill="hold" grpId="0"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re 1"/>
          <p:cNvSpPr txBox="1">
            <a:spLocks/>
          </p:cNvSpPr>
          <p:nvPr/>
        </p:nvSpPr>
        <p:spPr>
          <a:xfrm>
            <a:off x="389656" y="1484784"/>
            <a:ext cx="8458435" cy="432048"/>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400" b="1" dirty="0">
                <a:latin typeface="Futura Std Book" pitchFamily="34" charset="0"/>
              </a:rPr>
              <a:t>Le CSA détermine</a:t>
            </a:r>
            <a:r>
              <a:rPr lang="fr-FR" sz="2400" b="1" dirty="0">
                <a:solidFill>
                  <a:srgbClr val="FF0000"/>
                </a:solidFill>
                <a:latin typeface="Futura Std Book" pitchFamily="34" charset="0"/>
              </a:rPr>
              <a:t> la représentativité</a:t>
            </a:r>
          </a:p>
        </p:txBody>
      </p:sp>
      <p:sp>
        <p:nvSpPr>
          <p:cNvPr id="4" name="Rectangle 3"/>
          <p:cNvSpPr/>
          <p:nvPr/>
        </p:nvSpPr>
        <p:spPr>
          <a:xfrm>
            <a:off x="6043981" y="2413064"/>
            <a:ext cx="2632476"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fr-FR" sz="2000" b="1" dirty="0">
                <a:solidFill>
                  <a:prstClr val="black"/>
                </a:solidFill>
              </a:rPr>
              <a:t>et ainsi participer aux négociations et obtenir des moyens</a:t>
            </a:r>
          </a:p>
          <a:p>
            <a:r>
              <a:rPr lang="fr-FR" sz="1200" i="1" dirty="0">
                <a:solidFill>
                  <a:prstClr val="black"/>
                </a:solidFill>
              </a:rPr>
              <a:t>HMI, décharges, ASA…</a:t>
            </a:r>
            <a:endParaRPr lang="fr-FR" sz="1100" i="1" dirty="0"/>
          </a:p>
        </p:txBody>
      </p:sp>
      <p:sp>
        <p:nvSpPr>
          <p:cNvPr id="18" name="Pentagone 17"/>
          <p:cNvSpPr/>
          <p:nvPr/>
        </p:nvSpPr>
        <p:spPr>
          <a:xfrm>
            <a:off x="3131840" y="2441642"/>
            <a:ext cx="2736304" cy="1015663"/>
          </a:xfrm>
          <a:prstGeom prst="homePlate">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a:r>
              <a:rPr lang="fr-FR" sz="2000" b="1" dirty="0">
                <a:solidFill>
                  <a:prstClr val="black"/>
                </a:solidFill>
              </a:rPr>
              <a:t>pour être </a:t>
            </a:r>
          </a:p>
          <a:p>
            <a:pPr lvl="0"/>
            <a:r>
              <a:rPr lang="fr-FR" sz="2000" b="1" dirty="0">
                <a:solidFill>
                  <a:prstClr val="black"/>
                </a:solidFill>
              </a:rPr>
              <a:t>considéré comme « représentatif »</a:t>
            </a:r>
          </a:p>
        </p:txBody>
      </p:sp>
      <p:sp>
        <p:nvSpPr>
          <p:cNvPr id="23" name="Pentagone 22"/>
          <p:cNvSpPr/>
          <p:nvPr/>
        </p:nvSpPr>
        <p:spPr>
          <a:xfrm>
            <a:off x="255630" y="2441048"/>
            <a:ext cx="2700374" cy="1015663"/>
          </a:xfrm>
          <a:prstGeom prst="homePlate">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fr-FR" sz="2000" b="1" dirty="0">
                <a:solidFill>
                  <a:prstClr val="black"/>
                </a:solidFill>
              </a:rPr>
              <a:t>Il faut </a:t>
            </a:r>
          </a:p>
          <a:p>
            <a:r>
              <a:rPr lang="fr-FR" sz="2000" b="1" dirty="0">
                <a:solidFill>
                  <a:prstClr val="black"/>
                </a:solidFill>
              </a:rPr>
              <a:t>remporter au moins </a:t>
            </a:r>
          </a:p>
          <a:p>
            <a:r>
              <a:rPr lang="fr-FR" sz="2000" b="1" dirty="0">
                <a:solidFill>
                  <a:prstClr val="black"/>
                </a:solidFill>
              </a:rPr>
              <a:t>1 siège au CSA</a:t>
            </a:r>
            <a:endParaRPr lang="fr-FR" b="1" dirty="0"/>
          </a:p>
        </p:txBody>
      </p:sp>
      <p:grpSp>
        <p:nvGrpSpPr>
          <p:cNvPr id="41" name="Groupe 40">
            <a:extLst>
              <a:ext uri="{FF2B5EF4-FFF2-40B4-BE49-F238E27FC236}">
                <a16:creationId xmlns:a16="http://schemas.microsoft.com/office/drawing/2014/main" id="{D083422A-EFC5-4645-99B5-EF32953E5EFC}"/>
              </a:ext>
            </a:extLst>
          </p:cNvPr>
          <p:cNvGrpSpPr/>
          <p:nvPr/>
        </p:nvGrpSpPr>
        <p:grpSpPr>
          <a:xfrm>
            <a:off x="614721" y="-94451"/>
            <a:ext cx="8390977" cy="1348285"/>
            <a:chOff x="614721" y="-94451"/>
            <a:chExt cx="8390977" cy="1348285"/>
          </a:xfrm>
        </p:grpSpPr>
        <p:pic>
          <p:nvPicPr>
            <p:cNvPr id="56" name="Image 55">
              <a:extLst>
                <a:ext uri="{FF2B5EF4-FFF2-40B4-BE49-F238E27FC236}">
                  <a16:creationId xmlns:a16="http://schemas.microsoft.com/office/drawing/2014/main" id="{FCFADCD3-3ACC-4C4D-99F0-19D8934AC0E4}"/>
                </a:ext>
              </a:extLst>
            </p:cNvPr>
            <p:cNvPicPr/>
            <p:nvPr/>
          </p:nvPicPr>
          <p:blipFill>
            <a:blip r:embed="rId2" cstate="print"/>
            <a:srcRect/>
            <a:stretch>
              <a:fillRect/>
            </a:stretch>
          </p:blipFill>
          <p:spPr bwMode="auto">
            <a:xfrm>
              <a:off x="5567188" y="0"/>
              <a:ext cx="890463" cy="893294"/>
            </a:xfrm>
            <a:prstGeom prst="rect">
              <a:avLst/>
            </a:prstGeom>
            <a:noFill/>
          </p:spPr>
        </p:pic>
        <p:pic>
          <p:nvPicPr>
            <p:cNvPr id="62" name="Image 61">
              <a:extLst>
                <a:ext uri="{FF2B5EF4-FFF2-40B4-BE49-F238E27FC236}">
                  <a16:creationId xmlns:a16="http://schemas.microsoft.com/office/drawing/2014/main" id="{9EBEDCE9-CD72-4137-90F3-F88376ADBC47}"/>
                </a:ext>
              </a:extLst>
            </p:cNvPr>
            <p:cNvPicPr/>
            <p:nvPr/>
          </p:nvPicPr>
          <p:blipFill>
            <a:blip r:embed="rId3" cstate="print"/>
            <a:srcRect/>
            <a:stretch>
              <a:fillRect/>
            </a:stretch>
          </p:blipFill>
          <p:spPr bwMode="auto">
            <a:xfrm>
              <a:off x="6372200" y="33887"/>
              <a:ext cx="948467" cy="954665"/>
            </a:xfrm>
            <a:prstGeom prst="rect">
              <a:avLst/>
            </a:prstGeom>
            <a:noFill/>
          </p:spPr>
        </p:pic>
        <p:pic>
          <p:nvPicPr>
            <p:cNvPr id="63" name="Image 62">
              <a:extLst>
                <a:ext uri="{FF2B5EF4-FFF2-40B4-BE49-F238E27FC236}">
                  <a16:creationId xmlns:a16="http://schemas.microsoft.com/office/drawing/2014/main" id="{DB471563-664A-4EB6-BEF4-0327910F7F6E}"/>
                </a:ext>
              </a:extLst>
            </p:cNvPr>
            <p:cNvPicPr/>
            <p:nvPr/>
          </p:nvPicPr>
          <p:blipFill>
            <a:blip r:embed="rId4" cstate="print"/>
            <a:srcRect/>
            <a:stretch>
              <a:fillRect/>
            </a:stretch>
          </p:blipFill>
          <p:spPr bwMode="auto">
            <a:xfrm>
              <a:off x="4499992" y="183245"/>
              <a:ext cx="1067196" cy="1070589"/>
            </a:xfrm>
            <a:prstGeom prst="rect">
              <a:avLst/>
            </a:prstGeom>
            <a:noFill/>
          </p:spPr>
        </p:pic>
        <p:pic>
          <p:nvPicPr>
            <p:cNvPr id="64" name="Image 63">
              <a:extLst>
                <a:ext uri="{FF2B5EF4-FFF2-40B4-BE49-F238E27FC236}">
                  <a16:creationId xmlns:a16="http://schemas.microsoft.com/office/drawing/2014/main" id="{30A078A4-C4DB-4500-9C27-D66E17B54587}"/>
                </a:ext>
              </a:extLst>
            </p:cNvPr>
            <p:cNvPicPr/>
            <p:nvPr/>
          </p:nvPicPr>
          <p:blipFill>
            <a:blip r:embed="rId5" cstate="print"/>
            <a:srcRect/>
            <a:stretch>
              <a:fillRect/>
            </a:stretch>
          </p:blipFill>
          <p:spPr bwMode="auto">
            <a:xfrm>
              <a:off x="3995936" y="33887"/>
              <a:ext cx="648474" cy="634171"/>
            </a:xfrm>
            <a:prstGeom prst="rect">
              <a:avLst/>
            </a:prstGeom>
            <a:noFill/>
          </p:spPr>
        </p:pic>
        <p:pic>
          <p:nvPicPr>
            <p:cNvPr id="65" name="Image 64">
              <a:extLst>
                <a:ext uri="{FF2B5EF4-FFF2-40B4-BE49-F238E27FC236}">
                  <a16:creationId xmlns:a16="http://schemas.microsoft.com/office/drawing/2014/main" id="{65C0E93F-4B4D-4A95-9062-787CB23FC502}"/>
                </a:ext>
              </a:extLst>
            </p:cNvPr>
            <p:cNvPicPr/>
            <p:nvPr/>
          </p:nvPicPr>
          <p:blipFill>
            <a:blip r:embed="rId6" cstate="print"/>
            <a:srcRect/>
            <a:stretch>
              <a:fillRect/>
            </a:stretch>
          </p:blipFill>
          <p:spPr bwMode="auto">
            <a:xfrm>
              <a:off x="3275856" y="268484"/>
              <a:ext cx="897260" cy="900113"/>
            </a:xfrm>
            <a:prstGeom prst="rect">
              <a:avLst/>
            </a:prstGeom>
            <a:noFill/>
          </p:spPr>
        </p:pic>
        <p:pic>
          <p:nvPicPr>
            <p:cNvPr id="66" name="Image 65">
              <a:extLst>
                <a:ext uri="{FF2B5EF4-FFF2-40B4-BE49-F238E27FC236}">
                  <a16:creationId xmlns:a16="http://schemas.microsoft.com/office/drawing/2014/main" id="{BB8A4DCD-36D3-46C4-8F85-DCA88318C104}"/>
                </a:ext>
              </a:extLst>
            </p:cNvPr>
            <p:cNvPicPr/>
            <p:nvPr/>
          </p:nvPicPr>
          <p:blipFill>
            <a:blip r:embed="rId7" cstate="print"/>
            <a:srcRect/>
            <a:stretch>
              <a:fillRect/>
            </a:stretch>
          </p:blipFill>
          <p:spPr bwMode="auto">
            <a:xfrm>
              <a:off x="7727782" y="-94451"/>
              <a:ext cx="1277916" cy="1288798"/>
            </a:xfrm>
            <a:prstGeom prst="rect">
              <a:avLst/>
            </a:prstGeom>
            <a:noFill/>
          </p:spPr>
        </p:pic>
        <p:pic>
          <p:nvPicPr>
            <p:cNvPr id="67" name="Image 66">
              <a:extLst>
                <a:ext uri="{FF2B5EF4-FFF2-40B4-BE49-F238E27FC236}">
                  <a16:creationId xmlns:a16="http://schemas.microsoft.com/office/drawing/2014/main" id="{A9A0BEBF-0B56-49FF-ADAA-AAD9ECF6FAE6}"/>
                </a:ext>
              </a:extLst>
            </p:cNvPr>
            <p:cNvPicPr/>
            <p:nvPr/>
          </p:nvPicPr>
          <p:blipFill>
            <a:blip r:embed="rId8" cstate="print"/>
            <a:srcRect/>
            <a:stretch>
              <a:fillRect/>
            </a:stretch>
          </p:blipFill>
          <p:spPr bwMode="auto">
            <a:xfrm>
              <a:off x="7320667" y="549948"/>
              <a:ext cx="539715" cy="538704"/>
            </a:xfrm>
            <a:prstGeom prst="rect">
              <a:avLst/>
            </a:prstGeom>
            <a:noFill/>
          </p:spPr>
        </p:pic>
        <p:pic>
          <p:nvPicPr>
            <p:cNvPr id="68" name="Image 67">
              <a:extLst>
                <a:ext uri="{FF2B5EF4-FFF2-40B4-BE49-F238E27FC236}">
                  <a16:creationId xmlns:a16="http://schemas.microsoft.com/office/drawing/2014/main" id="{D120013E-9046-4EB4-B24F-01F2232C9C8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4721" y="171649"/>
              <a:ext cx="2186901" cy="1022698"/>
            </a:xfrm>
            <a:prstGeom prst="rect">
              <a:avLst/>
            </a:prstGeom>
          </p:spPr>
        </p:pic>
      </p:grpSp>
      <p:sp>
        <p:nvSpPr>
          <p:cNvPr id="74" name="ZoneTexte 73">
            <a:extLst>
              <a:ext uri="{FF2B5EF4-FFF2-40B4-BE49-F238E27FC236}">
                <a16:creationId xmlns:a16="http://schemas.microsoft.com/office/drawing/2014/main" id="{89700E5F-A0DC-434B-91BC-BBE2A9BAF6AF}"/>
              </a:ext>
            </a:extLst>
          </p:cNvPr>
          <p:cNvSpPr txBox="1"/>
          <p:nvPr/>
        </p:nvSpPr>
        <p:spPr>
          <a:xfrm>
            <a:off x="331429" y="3880499"/>
            <a:ext cx="8186506" cy="2431435"/>
          </a:xfrm>
          <a:prstGeom prst="rect">
            <a:avLst/>
          </a:prstGeom>
          <a:noFill/>
        </p:spPr>
        <p:txBody>
          <a:bodyPr wrap="square" rtlCol="0">
            <a:spAutoFit/>
          </a:bodyPr>
          <a:lstStyle/>
          <a:p>
            <a:r>
              <a:rPr lang="fr-FR" sz="2000" b="1" dirty="0"/>
              <a:t>Le CSA représente </a:t>
            </a:r>
            <a:r>
              <a:rPr lang="fr-FR" sz="2000" b="1" dirty="0">
                <a:solidFill>
                  <a:srgbClr val="0070C0"/>
                </a:solidFill>
              </a:rPr>
              <a:t>TOUS LES PERSONNELS </a:t>
            </a:r>
            <a:r>
              <a:rPr lang="fr-FR" sz="2000" b="1" dirty="0"/>
              <a:t>de l’Éducation nationale </a:t>
            </a:r>
            <a:r>
              <a:rPr lang="fr-FR" sz="2000" dirty="0"/>
              <a:t>:</a:t>
            </a:r>
          </a:p>
          <a:p>
            <a:r>
              <a:rPr lang="fr-FR" sz="1600" dirty="0"/>
              <a:t>dans les écoles, collèges, lycées, rectorats, inspections, CIO, ministère, établissements publics...</a:t>
            </a:r>
          </a:p>
          <a:p>
            <a:endParaRPr lang="fr-FR" sz="1600" dirty="0"/>
          </a:p>
          <a:p>
            <a:r>
              <a:rPr lang="fr-FR" sz="2000" b="1" dirty="0">
                <a:solidFill>
                  <a:srgbClr val="0070C0"/>
                </a:solidFill>
              </a:rPr>
              <a:t>La liste CSA des candidats du SNALC </a:t>
            </a:r>
            <a:r>
              <a:rPr lang="fr-FR" sz="2000" dirty="0"/>
              <a:t>peut regrouper : </a:t>
            </a:r>
          </a:p>
          <a:p>
            <a:pPr lvl="1"/>
            <a:r>
              <a:rPr lang="fr-FR" sz="2000" dirty="0"/>
              <a:t>- des personnels </a:t>
            </a:r>
            <a:r>
              <a:rPr lang="fr-FR" sz="2000" b="1" dirty="0"/>
              <a:t>enseignants</a:t>
            </a:r>
            <a:r>
              <a:rPr lang="fr-FR" sz="2000" dirty="0"/>
              <a:t> (de tous les corps 1</a:t>
            </a:r>
            <a:r>
              <a:rPr lang="fr-FR" sz="2000" baseline="30000" dirty="0"/>
              <a:t>er</a:t>
            </a:r>
            <a:r>
              <a:rPr lang="fr-FR" sz="2000" dirty="0"/>
              <a:t> et 2</a:t>
            </a:r>
            <a:r>
              <a:rPr lang="fr-FR" sz="2000" baseline="30000" dirty="0"/>
              <a:t>d</a:t>
            </a:r>
            <a:r>
              <a:rPr lang="fr-FR" sz="2000" dirty="0"/>
              <a:t> degrés), </a:t>
            </a:r>
          </a:p>
          <a:p>
            <a:pPr lvl="1"/>
            <a:r>
              <a:rPr lang="fr-FR" sz="2000" dirty="0"/>
              <a:t>- des personnels d’</a:t>
            </a:r>
            <a:r>
              <a:rPr lang="fr-FR" sz="2000" b="1" dirty="0"/>
              <a:t>éducation</a:t>
            </a:r>
            <a:r>
              <a:rPr lang="fr-FR" sz="2000" dirty="0"/>
              <a:t>, de </a:t>
            </a:r>
            <a:r>
              <a:rPr lang="fr-FR" sz="2000" b="1" dirty="0"/>
              <a:t>direction</a:t>
            </a:r>
            <a:r>
              <a:rPr lang="fr-FR" sz="2000" dirty="0"/>
              <a:t>, d’</a:t>
            </a:r>
            <a:r>
              <a:rPr lang="fr-FR" sz="2000" b="1" dirty="0"/>
              <a:t>inspection</a:t>
            </a:r>
          </a:p>
          <a:p>
            <a:pPr lvl="1"/>
            <a:r>
              <a:rPr lang="fr-FR" sz="2000" dirty="0"/>
              <a:t>- des personnels </a:t>
            </a:r>
            <a:r>
              <a:rPr lang="fr-FR" sz="2000" b="1" dirty="0"/>
              <a:t>administratifs</a:t>
            </a:r>
            <a:r>
              <a:rPr lang="fr-FR" sz="2000" dirty="0"/>
              <a:t>, </a:t>
            </a:r>
            <a:r>
              <a:rPr lang="fr-FR" sz="2000" b="1" dirty="0"/>
              <a:t>techniques, santé</a:t>
            </a:r>
            <a:r>
              <a:rPr lang="fr-FR" sz="2000" dirty="0"/>
              <a:t> et </a:t>
            </a:r>
            <a:r>
              <a:rPr lang="fr-FR" sz="2000" b="1" dirty="0"/>
              <a:t>sociaux</a:t>
            </a:r>
            <a:r>
              <a:rPr lang="fr-FR" sz="2000" dirty="0"/>
              <a:t>, </a:t>
            </a:r>
          </a:p>
          <a:p>
            <a:pPr lvl="1"/>
            <a:r>
              <a:rPr lang="fr-FR" sz="2000" dirty="0"/>
              <a:t>- des titulaires, des stagiaires, des non titulaires</a:t>
            </a:r>
          </a:p>
        </p:txBody>
      </p:sp>
      <p:sp>
        <p:nvSpPr>
          <p:cNvPr id="73" name="ZoneTexte 72">
            <a:extLst>
              <a:ext uri="{FF2B5EF4-FFF2-40B4-BE49-F238E27FC236}">
                <a16:creationId xmlns:a16="http://schemas.microsoft.com/office/drawing/2014/main" id="{C9B56357-1AB3-4135-A90D-5DB79FA8D659}"/>
              </a:ext>
            </a:extLst>
          </p:cNvPr>
          <p:cNvSpPr txBox="1"/>
          <p:nvPr/>
        </p:nvSpPr>
        <p:spPr>
          <a:xfrm>
            <a:off x="331429" y="3904696"/>
            <a:ext cx="8546570" cy="2431435"/>
          </a:xfrm>
          <a:prstGeom prst="rect">
            <a:avLst/>
          </a:prstGeom>
          <a:solidFill>
            <a:schemeClr val="bg1"/>
          </a:solidFill>
        </p:spPr>
        <p:txBody>
          <a:bodyPr wrap="square">
            <a:spAutoFit/>
          </a:bodyPr>
          <a:lstStyle/>
          <a:p>
            <a:pPr algn="ctr"/>
            <a:r>
              <a:rPr lang="fr-FR" sz="2800" b="1" dirty="0"/>
              <a:t>Obtenir </a:t>
            </a:r>
            <a:r>
              <a:rPr lang="fr-FR" sz="2800" b="1" dirty="0">
                <a:solidFill>
                  <a:srgbClr val="FF0000"/>
                </a:solidFill>
              </a:rPr>
              <a:t>1 SIÈGE </a:t>
            </a:r>
            <a:r>
              <a:rPr lang="fr-FR" sz="2800" b="1" dirty="0"/>
              <a:t>au CSA </a:t>
            </a:r>
            <a:r>
              <a:rPr lang="fr-FR" sz="2800" b="1" dirty="0">
                <a:solidFill>
                  <a:srgbClr val="FF0000"/>
                </a:solidFill>
              </a:rPr>
              <a:t>ministériel</a:t>
            </a:r>
            <a:r>
              <a:rPr lang="fr-FR" sz="2800" b="1" dirty="0"/>
              <a:t> </a:t>
            </a:r>
          </a:p>
          <a:p>
            <a:pPr algn="ctr"/>
            <a:r>
              <a:rPr lang="fr-FR" sz="4000" b="1" dirty="0"/>
              <a:t>=</a:t>
            </a:r>
            <a:r>
              <a:rPr lang="fr-FR" sz="2800" b="1" dirty="0"/>
              <a:t> </a:t>
            </a:r>
          </a:p>
          <a:p>
            <a:pPr algn="ctr"/>
            <a:r>
              <a:rPr lang="fr-FR" sz="2800" b="1" dirty="0"/>
              <a:t>Obtenir la </a:t>
            </a:r>
            <a:r>
              <a:rPr lang="fr-FR" sz="2800" b="1" dirty="0">
                <a:solidFill>
                  <a:srgbClr val="FF0000"/>
                </a:solidFill>
              </a:rPr>
              <a:t>REPRÉSENTATIVITÉ	</a:t>
            </a:r>
          </a:p>
          <a:p>
            <a:r>
              <a:rPr lang="fr-FR" sz="2800" b="1" dirty="0">
                <a:sym typeface="Wingdings" panose="05000000000000000000" pitchFamily="2" charset="2"/>
              </a:rPr>
              <a:t>		 </a:t>
            </a:r>
            <a:r>
              <a:rPr lang="fr-FR" sz="2800" b="1" dirty="0"/>
              <a:t>pour tous les personnels</a:t>
            </a:r>
          </a:p>
          <a:p>
            <a:r>
              <a:rPr lang="fr-FR" sz="2800" b="1" dirty="0"/>
              <a:t>		</a:t>
            </a:r>
            <a:r>
              <a:rPr lang="fr-FR" sz="2800" b="1" dirty="0">
                <a:sym typeface="Wingdings" panose="05000000000000000000" pitchFamily="2" charset="2"/>
              </a:rPr>
              <a:t> </a:t>
            </a:r>
            <a:r>
              <a:rPr lang="fr-FR" sz="2800" b="1" dirty="0"/>
              <a:t>dans toutes les académies</a:t>
            </a:r>
          </a:p>
        </p:txBody>
      </p:sp>
    </p:spTree>
    <p:extLst>
      <p:ext uri="{BB962C8B-B14F-4D97-AF65-F5344CB8AC3E}">
        <p14:creationId xmlns:p14="http://schemas.microsoft.com/office/powerpoint/2010/main" val="2592035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50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par>
                          <p:cTn id="12" fill="hold">
                            <p:stCondLst>
                              <p:cond delay="1500"/>
                            </p:stCondLst>
                            <p:childTnLst>
                              <p:par>
                                <p:cTn id="13" presetID="53" presetClass="entr" presetSubtype="16" fill="hold" grpId="0" nodeType="afterEffect">
                                  <p:stCondLst>
                                    <p:cond delay="50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500"/>
                            </p:stCondLst>
                            <p:childTnLst>
                              <p:par>
                                <p:cTn id="19" presetID="47" presetClass="entr" presetSubtype="0" fill="hold" grpId="0" nodeType="afterEffect">
                                  <p:stCondLst>
                                    <p:cond delay="1000"/>
                                  </p:stCondLst>
                                  <p:childTnLst>
                                    <p:set>
                                      <p:cBhvr>
                                        <p:cTn id="20" dur="1" fill="hold">
                                          <p:stCondLst>
                                            <p:cond delay="0"/>
                                          </p:stCondLst>
                                        </p:cTn>
                                        <p:tgtEl>
                                          <p:spTgt spid="74"/>
                                        </p:tgtEl>
                                        <p:attrNameLst>
                                          <p:attrName>style.visibility</p:attrName>
                                        </p:attrNameLst>
                                      </p:cBhvr>
                                      <p:to>
                                        <p:strVal val="visible"/>
                                      </p:to>
                                    </p:set>
                                    <p:animEffect transition="in" filter="fade">
                                      <p:cBhvr>
                                        <p:cTn id="21" dur="1000"/>
                                        <p:tgtEl>
                                          <p:spTgt spid="74"/>
                                        </p:tgtEl>
                                      </p:cBhvr>
                                    </p:animEffect>
                                    <p:anim calcmode="lin" valueType="num">
                                      <p:cBhvr>
                                        <p:cTn id="22" dur="1000" fill="hold"/>
                                        <p:tgtEl>
                                          <p:spTgt spid="74"/>
                                        </p:tgtEl>
                                        <p:attrNameLst>
                                          <p:attrName>ppt_x</p:attrName>
                                        </p:attrNameLst>
                                      </p:cBhvr>
                                      <p:tavLst>
                                        <p:tav tm="0">
                                          <p:val>
                                            <p:strVal val="#ppt_x"/>
                                          </p:val>
                                        </p:tav>
                                        <p:tav tm="100000">
                                          <p:val>
                                            <p:strVal val="#ppt_x"/>
                                          </p:val>
                                        </p:tav>
                                      </p:tavLst>
                                    </p:anim>
                                    <p:anim calcmode="lin" valueType="num">
                                      <p:cBhvr>
                                        <p:cTn id="23"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73"/>
                                        </p:tgtEl>
                                        <p:attrNameLst>
                                          <p:attrName>style.visibility</p:attrName>
                                        </p:attrNameLst>
                                      </p:cBhvr>
                                      <p:to>
                                        <p:strVal val="visible"/>
                                      </p:to>
                                    </p:set>
                                    <p:animEffect transition="in" filter="fade">
                                      <p:cBhvr>
                                        <p:cTn id="28" dur="1000"/>
                                        <p:tgtEl>
                                          <p:spTgt spid="73"/>
                                        </p:tgtEl>
                                      </p:cBhvr>
                                    </p:animEffect>
                                    <p:anim calcmode="lin" valueType="num">
                                      <p:cBhvr>
                                        <p:cTn id="29" dur="1000" fill="hold"/>
                                        <p:tgtEl>
                                          <p:spTgt spid="73"/>
                                        </p:tgtEl>
                                        <p:attrNameLst>
                                          <p:attrName>ppt_x</p:attrName>
                                        </p:attrNameLst>
                                      </p:cBhvr>
                                      <p:tavLst>
                                        <p:tav tm="0">
                                          <p:val>
                                            <p:strVal val="#ppt_x"/>
                                          </p:val>
                                        </p:tav>
                                        <p:tav tm="100000">
                                          <p:val>
                                            <p:strVal val="#ppt_x"/>
                                          </p:val>
                                        </p:tav>
                                      </p:tavLst>
                                    </p:anim>
                                    <p:anim calcmode="lin" valueType="num">
                                      <p:cBhvr>
                                        <p:cTn id="30"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8" grpId="0" animBg="1"/>
      <p:bldP spid="23" grpId="0" animBg="1"/>
      <p:bldP spid="74" grpId="0"/>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e 28">
            <a:extLst>
              <a:ext uri="{FF2B5EF4-FFF2-40B4-BE49-F238E27FC236}">
                <a16:creationId xmlns:a16="http://schemas.microsoft.com/office/drawing/2014/main" id="{6FD221B8-6189-43B0-9D9E-52DA9B53A536}"/>
              </a:ext>
            </a:extLst>
          </p:cNvPr>
          <p:cNvGrpSpPr/>
          <p:nvPr/>
        </p:nvGrpSpPr>
        <p:grpSpPr>
          <a:xfrm>
            <a:off x="614721" y="-94451"/>
            <a:ext cx="8390977" cy="1348285"/>
            <a:chOff x="614721" y="-94451"/>
            <a:chExt cx="8390977" cy="1348285"/>
          </a:xfrm>
        </p:grpSpPr>
        <p:pic>
          <p:nvPicPr>
            <p:cNvPr id="30" name="Image 29">
              <a:extLst>
                <a:ext uri="{FF2B5EF4-FFF2-40B4-BE49-F238E27FC236}">
                  <a16:creationId xmlns:a16="http://schemas.microsoft.com/office/drawing/2014/main" id="{31EEDACD-F381-4000-9DDA-84EA25C7FAEB}"/>
                </a:ext>
              </a:extLst>
            </p:cNvPr>
            <p:cNvPicPr/>
            <p:nvPr/>
          </p:nvPicPr>
          <p:blipFill>
            <a:blip r:embed="rId2" cstate="print"/>
            <a:srcRect/>
            <a:stretch>
              <a:fillRect/>
            </a:stretch>
          </p:blipFill>
          <p:spPr bwMode="auto">
            <a:xfrm>
              <a:off x="5567188" y="0"/>
              <a:ext cx="890463" cy="893294"/>
            </a:xfrm>
            <a:prstGeom prst="rect">
              <a:avLst/>
            </a:prstGeom>
            <a:noFill/>
          </p:spPr>
        </p:pic>
        <p:pic>
          <p:nvPicPr>
            <p:cNvPr id="31" name="Image 30">
              <a:extLst>
                <a:ext uri="{FF2B5EF4-FFF2-40B4-BE49-F238E27FC236}">
                  <a16:creationId xmlns:a16="http://schemas.microsoft.com/office/drawing/2014/main" id="{6A5B05EA-A226-4CFD-AA7C-83387578DAB2}"/>
                </a:ext>
              </a:extLst>
            </p:cNvPr>
            <p:cNvPicPr/>
            <p:nvPr/>
          </p:nvPicPr>
          <p:blipFill>
            <a:blip r:embed="rId3" cstate="print"/>
            <a:srcRect/>
            <a:stretch>
              <a:fillRect/>
            </a:stretch>
          </p:blipFill>
          <p:spPr bwMode="auto">
            <a:xfrm>
              <a:off x="6372200" y="33887"/>
              <a:ext cx="948467" cy="954665"/>
            </a:xfrm>
            <a:prstGeom prst="rect">
              <a:avLst/>
            </a:prstGeom>
            <a:noFill/>
          </p:spPr>
        </p:pic>
        <p:pic>
          <p:nvPicPr>
            <p:cNvPr id="32" name="Image 31">
              <a:extLst>
                <a:ext uri="{FF2B5EF4-FFF2-40B4-BE49-F238E27FC236}">
                  <a16:creationId xmlns:a16="http://schemas.microsoft.com/office/drawing/2014/main" id="{23F5B8C4-19F3-4D9E-92A5-9B6023848246}"/>
                </a:ext>
              </a:extLst>
            </p:cNvPr>
            <p:cNvPicPr/>
            <p:nvPr/>
          </p:nvPicPr>
          <p:blipFill>
            <a:blip r:embed="rId4" cstate="print"/>
            <a:srcRect/>
            <a:stretch>
              <a:fillRect/>
            </a:stretch>
          </p:blipFill>
          <p:spPr bwMode="auto">
            <a:xfrm>
              <a:off x="4499992" y="183245"/>
              <a:ext cx="1067196" cy="1070589"/>
            </a:xfrm>
            <a:prstGeom prst="rect">
              <a:avLst/>
            </a:prstGeom>
            <a:noFill/>
          </p:spPr>
        </p:pic>
        <p:pic>
          <p:nvPicPr>
            <p:cNvPr id="41" name="Image 40">
              <a:extLst>
                <a:ext uri="{FF2B5EF4-FFF2-40B4-BE49-F238E27FC236}">
                  <a16:creationId xmlns:a16="http://schemas.microsoft.com/office/drawing/2014/main" id="{EB0AD1A7-6A28-4517-A907-AE35F117EBAA}"/>
                </a:ext>
              </a:extLst>
            </p:cNvPr>
            <p:cNvPicPr/>
            <p:nvPr/>
          </p:nvPicPr>
          <p:blipFill>
            <a:blip r:embed="rId5" cstate="print"/>
            <a:srcRect/>
            <a:stretch>
              <a:fillRect/>
            </a:stretch>
          </p:blipFill>
          <p:spPr bwMode="auto">
            <a:xfrm>
              <a:off x="3995936" y="33887"/>
              <a:ext cx="648474" cy="634171"/>
            </a:xfrm>
            <a:prstGeom prst="rect">
              <a:avLst/>
            </a:prstGeom>
            <a:noFill/>
          </p:spPr>
        </p:pic>
        <p:pic>
          <p:nvPicPr>
            <p:cNvPr id="42" name="Image 41">
              <a:extLst>
                <a:ext uri="{FF2B5EF4-FFF2-40B4-BE49-F238E27FC236}">
                  <a16:creationId xmlns:a16="http://schemas.microsoft.com/office/drawing/2014/main" id="{B5C3F180-CC3C-4290-8874-0BCE93BC8E00}"/>
                </a:ext>
              </a:extLst>
            </p:cNvPr>
            <p:cNvPicPr/>
            <p:nvPr/>
          </p:nvPicPr>
          <p:blipFill>
            <a:blip r:embed="rId6" cstate="print"/>
            <a:srcRect/>
            <a:stretch>
              <a:fillRect/>
            </a:stretch>
          </p:blipFill>
          <p:spPr bwMode="auto">
            <a:xfrm>
              <a:off x="3275856" y="268484"/>
              <a:ext cx="897260" cy="900113"/>
            </a:xfrm>
            <a:prstGeom prst="rect">
              <a:avLst/>
            </a:prstGeom>
            <a:noFill/>
          </p:spPr>
        </p:pic>
        <p:pic>
          <p:nvPicPr>
            <p:cNvPr id="43" name="Image 42">
              <a:extLst>
                <a:ext uri="{FF2B5EF4-FFF2-40B4-BE49-F238E27FC236}">
                  <a16:creationId xmlns:a16="http://schemas.microsoft.com/office/drawing/2014/main" id="{522DE119-6BC7-419D-B93C-71D47E50EC09}"/>
                </a:ext>
              </a:extLst>
            </p:cNvPr>
            <p:cNvPicPr/>
            <p:nvPr/>
          </p:nvPicPr>
          <p:blipFill>
            <a:blip r:embed="rId7" cstate="print"/>
            <a:srcRect/>
            <a:stretch>
              <a:fillRect/>
            </a:stretch>
          </p:blipFill>
          <p:spPr bwMode="auto">
            <a:xfrm>
              <a:off x="7727782" y="-94451"/>
              <a:ext cx="1277916" cy="1288798"/>
            </a:xfrm>
            <a:prstGeom prst="rect">
              <a:avLst/>
            </a:prstGeom>
            <a:noFill/>
          </p:spPr>
        </p:pic>
        <p:pic>
          <p:nvPicPr>
            <p:cNvPr id="44" name="Image 43">
              <a:extLst>
                <a:ext uri="{FF2B5EF4-FFF2-40B4-BE49-F238E27FC236}">
                  <a16:creationId xmlns:a16="http://schemas.microsoft.com/office/drawing/2014/main" id="{85F25299-CD74-4CB8-998D-B25331BB6FC6}"/>
                </a:ext>
              </a:extLst>
            </p:cNvPr>
            <p:cNvPicPr/>
            <p:nvPr/>
          </p:nvPicPr>
          <p:blipFill>
            <a:blip r:embed="rId8" cstate="print"/>
            <a:srcRect/>
            <a:stretch>
              <a:fillRect/>
            </a:stretch>
          </p:blipFill>
          <p:spPr bwMode="auto">
            <a:xfrm>
              <a:off x="7320667" y="549948"/>
              <a:ext cx="539715" cy="538704"/>
            </a:xfrm>
            <a:prstGeom prst="rect">
              <a:avLst/>
            </a:prstGeom>
            <a:noFill/>
          </p:spPr>
        </p:pic>
        <p:pic>
          <p:nvPicPr>
            <p:cNvPr id="45" name="Image 44">
              <a:extLst>
                <a:ext uri="{FF2B5EF4-FFF2-40B4-BE49-F238E27FC236}">
                  <a16:creationId xmlns:a16="http://schemas.microsoft.com/office/drawing/2014/main" id="{8EBC7754-E5F2-4C34-98D1-A7842377BEA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4721" y="171649"/>
              <a:ext cx="2186901" cy="1022698"/>
            </a:xfrm>
            <a:prstGeom prst="rect">
              <a:avLst/>
            </a:prstGeom>
          </p:spPr>
        </p:pic>
      </p:grpSp>
      <p:sp>
        <p:nvSpPr>
          <p:cNvPr id="17" name="ZoneTexte 16">
            <a:extLst>
              <a:ext uri="{FF2B5EF4-FFF2-40B4-BE49-F238E27FC236}">
                <a16:creationId xmlns:a16="http://schemas.microsoft.com/office/drawing/2014/main" id="{BD1A4B0D-1585-4A35-AAED-8018421C763E}"/>
              </a:ext>
            </a:extLst>
          </p:cNvPr>
          <p:cNvSpPr txBox="1"/>
          <p:nvPr/>
        </p:nvSpPr>
        <p:spPr>
          <a:xfrm>
            <a:off x="-136260" y="2842030"/>
            <a:ext cx="8912865" cy="400110"/>
          </a:xfrm>
          <a:prstGeom prst="rect">
            <a:avLst/>
          </a:prstGeom>
          <a:noFill/>
        </p:spPr>
        <p:txBody>
          <a:bodyPr wrap="square" rtlCol="0">
            <a:spAutoFit/>
          </a:bodyPr>
          <a:lstStyle/>
          <a:p>
            <a:pPr algn="ctr"/>
            <a:r>
              <a:rPr lang="fr-FR" sz="2000" b="1" dirty="0"/>
              <a:t>Résultats </a:t>
            </a:r>
            <a:r>
              <a:rPr lang="fr-FR" sz="2000" b="1" dirty="0">
                <a:hlinkClick r:id="rId10">
                  <a:extLst>
                    <a:ext uri="{A12FA001-AC4F-418D-AE19-62706E023703}">
                      <ahyp:hlinkClr xmlns:ahyp="http://schemas.microsoft.com/office/drawing/2018/hyperlinkcolor" val="tx"/>
                    </a:ext>
                  </a:extLst>
                </a:hlinkClick>
              </a:rPr>
              <a:t>CTM</a:t>
            </a:r>
            <a:r>
              <a:rPr lang="fr-FR" sz="2000" b="1" dirty="0"/>
              <a:t> décembre 2018</a:t>
            </a:r>
            <a:endParaRPr lang="fr-FR" sz="1600" dirty="0"/>
          </a:p>
        </p:txBody>
      </p:sp>
      <p:graphicFrame>
        <p:nvGraphicFramePr>
          <p:cNvPr id="18" name="Tableau 17">
            <a:extLst>
              <a:ext uri="{FF2B5EF4-FFF2-40B4-BE49-F238E27FC236}">
                <a16:creationId xmlns:a16="http://schemas.microsoft.com/office/drawing/2014/main" id="{AF82D944-0FFA-4186-846F-532E609E4762}"/>
              </a:ext>
            </a:extLst>
          </p:cNvPr>
          <p:cNvGraphicFramePr>
            <a:graphicFrameLocks noGrp="1"/>
          </p:cNvGraphicFramePr>
          <p:nvPr>
            <p:extLst>
              <p:ext uri="{D42A27DB-BD31-4B8C-83A1-F6EECF244321}">
                <p14:modId xmlns:p14="http://schemas.microsoft.com/office/powerpoint/2010/main" val="2639827137"/>
              </p:ext>
            </p:extLst>
          </p:nvPr>
        </p:nvGraphicFramePr>
        <p:xfrm>
          <a:off x="1034343" y="3280974"/>
          <a:ext cx="7027813" cy="918212"/>
        </p:xfrm>
        <a:graphic>
          <a:graphicData uri="http://schemas.openxmlformats.org/drawingml/2006/table">
            <a:tbl>
              <a:tblPr bandRow="1">
                <a:tableStyleId>{5C22544A-7EE6-4342-B048-85BDC9FD1C3A}</a:tableStyleId>
              </a:tblPr>
              <a:tblGrid>
                <a:gridCol w="2401353">
                  <a:extLst>
                    <a:ext uri="{9D8B030D-6E8A-4147-A177-3AD203B41FA5}">
                      <a16:colId xmlns:a16="http://schemas.microsoft.com/office/drawing/2014/main" val="3581053136"/>
                    </a:ext>
                  </a:extLst>
                </a:gridCol>
                <a:gridCol w="1041157">
                  <a:extLst>
                    <a:ext uri="{9D8B030D-6E8A-4147-A177-3AD203B41FA5}">
                      <a16:colId xmlns:a16="http://schemas.microsoft.com/office/drawing/2014/main" val="1220107725"/>
                    </a:ext>
                  </a:extLst>
                </a:gridCol>
                <a:gridCol w="2544961">
                  <a:extLst>
                    <a:ext uri="{9D8B030D-6E8A-4147-A177-3AD203B41FA5}">
                      <a16:colId xmlns:a16="http://schemas.microsoft.com/office/drawing/2014/main" val="309435482"/>
                    </a:ext>
                  </a:extLst>
                </a:gridCol>
                <a:gridCol w="1040342">
                  <a:extLst>
                    <a:ext uri="{9D8B030D-6E8A-4147-A177-3AD203B41FA5}">
                      <a16:colId xmlns:a16="http://schemas.microsoft.com/office/drawing/2014/main" val="3093668068"/>
                    </a:ext>
                  </a:extLst>
                </a:gridCol>
              </a:tblGrid>
              <a:tr h="0">
                <a:tc>
                  <a:txBody>
                    <a:bodyPr/>
                    <a:lstStyle/>
                    <a:p>
                      <a:pPr algn="just">
                        <a:lnSpc>
                          <a:spcPct val="115000"/>
                        </a:lnSpc>
                        <a:spcAft>
                          <a:spcPts val="1000"/>
                        </a:spcAft>
                      </a:pPr>
                      <a:r>
                        <a:rPr lang="fr-FR" sz="1400" b="0" dirty="0">
                          <a:effectLst/>
                        </a:rPr>
                        <a:t>Nombre d'électeurs inscrits</a:t>
                      </a:r>
                      <a:endParaRPr lang="fr-FR" sz="1400" b="0" dirty="0">
                        <a:effectLst/>
                        <a:latin typeface="Arial" panose="020B0604020202020204" pitchFamily="34" charset="0"/>
                        <a:ea typeface="Calibri" panose="020F0502020204030204" pitchFamily="34" charset="0"/>
                      </a:endParaRPr>
                    </a:p>
                  </a:txBody>
                  <a:tcPr marL="68580" marR="68580" marT="0" marB="0"/>
                </a:tc>
                <a:tc>
                  <a:txBody>
                    <a:bodyPr/>
                    <a:lstStyle/>
                    <a:p>
                      <a:pPr algn="r">
                        <a:lnSpc>
                          <a:spcPct val="115000"/>
                        </a:lnSpc>
                        <a:spcAft>
                          <a:spcPts val="1000"/>
                        </a:spcAft>
                      </a:pPr>
                      <a:r>
                        <a:rPr lang="fr-FR" sz="1400" b="0">
                          <a:effectLst/>
                        </a:rPr>
                        <a:t>1 023 211</a:t>
                      </a:r>
                      <a:endParaRPr lang="fr-FR" sz="1400" b="0">
                        <a:effectLst/>
                        <a:latin typeface="Arial" panose="020B0604020202020204" pitchFamily="34" charset="0"/>
                        <a:ea typeface="Calibri" panose="020F0502020204030204" pitchFamily="34" charset="0"/>
                      </a:endParaRPr>
                    </a:p>
                  </a:txBody>
                  <a:tcPr marL="68580" marR="68580" marT="0" marB="0"/>
                </a:tc>
                <a:tc>
                  <a:txBody>
                    <a:bodyPr/>
                    <a:lstStyle/>
                    <a:p>
                      <a:pPr algn="just">
                        <a:lnSpc>
                          <a:spcPct val="115000"/>
                        </a:lnSpc>
                        <a:spcAft>
                          <a:spcPts val="1000"/>
                        </a:spcAft>
                      </a:pPr>
                      <a:r>
                        <a:rPr lang="fr-FR" sz="1400" b="0">
                          <a:effectLst/>
                        </a:rPr>
                        <a:t>Nombre de suffrages</a:t>
                      </a:r>
                      <a:endParaRPr lang="fr-FR" sz="1400" b="0">
                        <a:effectLst/>
                        <a:latin typeface="Arial" panose="020B0604020202020204" pitchFamily="34" charset="0"/>
                        <a:ea typeface="Calibri" panose="020F0502020204030204" pitchFamily="34" charset="0"/>
                      </a:endParaRPr>
                    </a:p>
                  </a:txBody>
                  <a:tcPr marL="68580" marR="68580" marT="0" marB="0"/>
                </a:tc>
                <a:tc>
                  <a:txBody>
                    <a:bodyPr/>
                    <a:lstStyle/>
                    <a:p>
                      <a:pPr algn="r">
                        <a:lnSpc>
                          <a:spcPct val="115000"/>
                        </a:lnSpc>
                        <a:spcAft>
                          <a:spcPts val="1000"/>
                        </a:spcAft>
                      </a:pPr>
                      <a:r>
                        <a:rPr lang="fr-FR" sz="1400" b="0">
                          <a:effectLst/>
                        </a:rPr>
                        <a:t>436 321</a:t>
                      </a:r>
                      <a:endParaRPr lang="fr-FR" sz="1400" b="0">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3309711781"/>
                  </a:ext>
                </a:extLst>
              </a:tr>
              <a:tr h="0">
                <a:tc>
                  <a:txBody>
                    <a:bodyPr/>
                    <a:lstStyle/>
                    <a:p>
                      <a:pPr algn="just">
                        <a:lnSpc>
                          <a:spcPct val="115000"/>
                        </a:lnSpc>
                        <a:spcAft>
                          <a:spcPts val="1000"/>
                        </a:spcAft>
                      </a:pPr>
                      <a:r>
                        <a:rPr lang="fr-FR" sz="1400" b="0" dirty="0">
                          <a:effectLst/>
                        </a:rPr>
                        <a:t>Nombre de sièges</a:t>
                      </a:r>
                      <a:endParaRPr lang="fr-FR" sz="1400" b="0" dirty="0">
                        <a:effectLst/>
                        <a:latin typeface="Arial" panose="020B0604020202020204" pitchFamily="34" charset="0"/>
                        <a:ea typeface="Calibri" panose="020F0502020204030204" pitchFamily="34" charset="0"/>
                      </a:endParaRPr>
                    </a:p>
                  </a:txBody>
                  <a:tcPr marL="68580" marR="68580" marT="0" marB="0"/>
                </a:tc>
                <a:tc>
                  <a:txBody>
                    <a:bodyPr/>
                    <a:lstStyle/>
                    <a:p>
                      <a:pPr algn="r">
                        <a:lnSpc>
                          <a:spcPct val="115000"/>
                        </a:lnSpc>
                        <a:spcAft>
                          <a:spcPts val="1000"/>
                        </a:spcAft>
                      </a:pPr>
                      <a:r>
                        <a:rPr lang="fr-FR" sz="1400" b="0">
                          <a:effectLst/>
                        </a:rPr>
                        <a:t>15</a:t>
                      </a:r>
                      <a:endParaRPr lang="fr-FR" sz="1400" b="0">
                        <a:effectLst/>
                        <a:latin typeface="Arial" panose="020B0604020202020204" pitchFamily="34" charset="0"/>
                        <a:ea typeface="Calibri" panose="020F0502020204030204" pitchFamily="34" charset="0"/>
                      </a:endParaRPr>
                    </a:p>
                  </a:txBody>
                  <a:tcPr marL="68580" marR="68580" marT="0" marB="0"/>
                </a:tc>
                <a:tc>
                  <a:txBody>
                    <a:bodyPr/>
                    <a:lstStyle/>
                    <a:p>
                      <a:pPr algn="just">
                        <a:lnSpc>
                          <a:spcPct val="115000"/>
                        </a:lnSpc>
                        <a:spcAft>
                          <a:spcPts val="1000"/>
                        </a:spcAft>
                      </a:pPr>
                      <a:r>
                        <a:rPr lang="fr-FR" sz="1400" b="0">
                          <a:effectLst/>
                        </a:rPr>
                        <a:t>Blancs ou nuls</a:t>
                      </a:r>
                      <a:endParaRPr lang="fr-FR" sz="1400" b="0">
                        <a:effectLst/>
                        <a:latin typeface="Arial" panose="020B0604020202020204" pitchFamily="34" charset="0"/>
                        <a:ea typeface="Calibri" panose="020F0502020204030204" pitchFamily="34" charset="0"/>
                      </a:endParaRPr>
                    </a:p>
                  </a:txBody>
                  <a:tcPr marL="68580" marR="68580" marT="0" marB="0"/>
                </a:tc>
                <a:tc>
                  <a:txBody>
                    <a:bodyPr/>
                    <a:lstStyle/>
                    <a:p>
                      <a:pPr algn="r">
                        <a:lnSpc>
                          <a:spcPct val="115000"/>
                        </a:lnSpc>
                        <a:spcAft>
                          <a:spcPts val="1000"/>
                        </a:spcAft>
                      </a:pPr>
                      <a:r>
                        <a:rPr lang="fr-FR" sz="1400" b="0">
                          <a:effectLst/>
                        </a:rPr>
                        <a:t>24 619</a:t>
                      </a:r>
                      <a:endParaRPr lang="fr-FR" sz="1400" b="0">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3046252888"/>
                  </a:ext>
                </a:extLst>
              </a:tr>
              <a:tr h="0">
                <a:tc>
                  <a:txBody>
                    <a:bodyPr/>
                    <a:lstStyle/>
                    <a:p>
                      <a:pPr algn="just">
                        <a:lnSpc>
                          <a:spcPct val="115000"/>
                        </a:lnSpc>
                        <a:spcAft>
                          <a:spcPts val="1000"/>
                        </a:spcAft>
                      </a:pPr>
                      <a:r>
                        <a:rPr lang="fr-FR" sz="1400" b="0" dirty="0">
                          <a:effectLst/>
                        </a:rPr>
                        <a:t>Taux de participation</a:t>
                      </a:r>
                      <a:endParaRPr lang="fr-FR" sz="1400" b="0" dirty="0">
                        <a:effectLst/>
                        <a:latin typeface="Arial" panose="020B0604020202020204" pitchFamily="34" charset="0"/>
                        <a:ea typeface="Calibri" panose="020F0502020204030204" pitchFamily="34" charset="0"/>
                      </a:endParaRPr>
                    </a:p>
                  </a:txBody>
                  <a:tcPr marL="68580" marR="68580" marT="0" marB="0"/>
                </a:tc>
                <a:tc>
                  <a:txBody>
                    <a:bodyPr/>
                    <a:lstStyle/>
                    <a:p>
                      <a:pPr algn="r">
                        <a:lnSpc>
                          <a:spcPct val="115000"/>
                        </a:lnSpc>
                        <a:spcAft>
                          <a:spcPts val="1000"/>
                        </a:spcAft>
                      </a:pPr>
                      <a:r>
                        <a:rPr lang="fr-FR" sz="1400" b="0" dirty="0">
                          <a:effectLst/>
                        </a:rPr>
                        <a:t>42,64%</a:t>
                      </a:r>
                      <a:endParaRPr lang="fr-FR" sz="1400" b="0" dirty="0">
                        <a:effectLst/>
                        <a:latin typeface="Arial" panose="020B0604020202020204" pitchFamily="34" charset="0"/>
                        <a:ea typeface="Calibri" panose="020F0502020204030204" pitchFamily="34" charset="0"/>
                      </a:endParaRPr>
                    </a:p>
                  </a:txBody>
                  <a:tcPr marL="68580" marR="68580" marT="0" marB="0"/>
                </a:tc>
                <a:tc>
                  <a:txBody>
                    <a:bodyPr/>
                    <a:lstStyle/>
                    <a:p>
                      <a:pPr algn="just">
                        <a:lnSpc>
                          <a:spcPct val="115000"/>
                        </a:lnSpc>
                        <a:spcAft>
                          <a:spcPts val="1000"/>
                        </a:spcAft>
                      </a:pPr>
                      <a:r>
                        <a:rPr lang="fr-FR" sz="1400" b="0">
                          <a:effectLst/>
                        </a:rPr>
                        <a:t>Valablement exprimés</a:t>
                      </a:r>
                      <a:endParaRPr lang="fr-FR" sz="1400" b="0">
                        <a:effectLst/>
                        <a:latin typeface="Arial" panose="020B0604020202020204" pitchFamily="34" charset="0"/>
                        <a:ea typeface="Calibri" panose="020F0502020204030204" pitchFamily="34" charset="0"/>
                      </a:endParaRPr>
                    </a:p>
                  </a:txBody>
                  <a:tcPr marL="68580" marR="68580" marT="0" marB="0"/>
                </a:tc>
                <a:tc>
                  <a:txBody>
                    <a:bodyPr/>
                    <a:lstStyle/>
                    <a:p>
                      <a:pPr algn="r">
                        <a:lnSpc>
                          <a:spcPct val="115000"/>
                        </a:lnSpc>
                        <a:spcAft>
                          <a:spcPts val="1000"/>
                        </a:spcAft>
                      </a:pPr>
                      <a:r>
                        <a:rPr lang="fr-FR" sz="1400" b="0">
                          <a:effectLst/>
                        </a:rPr>
                        <a:t>411 702</a:t>
                      </a:r>
                      <a:endParaRPr lang="fr-FR" sz="1400" b="0">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1402169111"/>
                  </a:ext>
                </a:extLst>
              </a:tr>
              <a:tr h="0">
                <a:tc>
                  <a:txBody>
                    <a:bodyPr/>
                    <a:lstStyle/>
                    <a:p>
                      <a:pPr algn="just">
                        <a:lnSpc>
                          <a:spcPct val="115000"/>
                        </a:lnSpc>
                        <a:spcAft>
                          <a:spcPts val="1000"/>
                        </a:spcAft>
                      </a:pPr>
                      <a:r>
                        <a:rPr lang="fr-FR" sz="1400" b="0" dirty="0">
                          <a:effectLst/>
                        </a:rPr>
                        <a:t>Quotient</a:t>
                      </a:r>
                      <a:endParaRPr lang="fr-FR" sz="1400" b="0" dirty="0">
                        <a:effectLst/>
                        <a:latin typeface="Arial" panose="020B0604020202020204" pitchFamily="34" charset="0"/>
                        <a:ea typeface="Calibri" panose="020F0502020204030204" pitchFamily="34" charset="0"/>
                      </a:endParaRPr>
                    </a:p>
                  </a:txBody>
                  <a:tcPr marL="68580" marR="68580" marT="0" marB="0"/>
                </a:tc>
                <a:tc>
                  <a:txBody>
                    <a:bodyPr/>
                    <a:lstStyle/>
                    <a:p>
                      <a:pPr algn="r">
                        <a:lnSpc>
                          <a:spcPct val="115000"/>
                        </a:lnSpc>
                        <a:spcAft>
                          <a:spcPts val="1000"/>
                        </a:spcAft>
                      </a:pPr>
                      <a:r>
                        <a:rPr lang="fr-FR" sz="1400" b="0" dirty="0">
                          <a:effectLst/>
                        </a:rPr>
                        <a:t>27 446</a:t>
                      </a:r>
                      <a:endParaRPr lang="fr-FR" sz="1400" b="0" dirty="0">
                        <a:effectLst/>
                        <a:latin typeface="Arial" panose="020B0604020202020204" pitchFamily="34" charset="0"/>
                        <a:ea typeface="Calibri" panose="020F0502020204030204" pitchFamily="34" charset="0"/>
                      </a:endParaRPr>
                    </a:p>
                  </a:txBody>
                  <a:tcPr marL="68580" marR="68580" marT="0" marB="0"/>
                </a:tc>
                <a:tc>
                  <a:txBody>
                    <a:bodyPr/>
                    <a:lstStyle/>
                    <a:p>
                      <a:pPr algn="just">
                        <a:lnSpc>
                          <a:spcPct val="115000"/>
                        </a:lnSpc>
                        <a:spcAft>
                          <a:spcPts val="1000"/>
                        </a:spcAft>
                      </a:pPr>
                      <a:r>
                        <a:rPr lang="fr-FR" sz="1400" b="0" dirty="0">
                          <a:effectLst/>
                        </a:rPr>
                        <a:t> </a:t>
                      </a:r>
                      <a:endParaRPr lang="fr-FR" sz="1400" b="0" dirty="0">
                        <a:effectLst/>
                        <a:latin typeface="Arial" panose="020B0604020202020204" pitchFamily="34" charset="0"/>
                        <a:ea typeface="Calibri" panose="020F0502020204030204" pitchFamily="34" charset="0"/>
                      </a:endParaRPr>
                    </a:p>
                  </a:txBody>
                  <a:tcPr marL="68580" marR="68580" marT="0" marB="0"/>
                </a:tc>
                <a:tc>
                  <a:txBody>
                    <a:bodyPr/>
                    <a:lstStyle/>
                    <a:p>
                      <a:pPr algn="r">
                        <a:lnSpc>
                          <a:spcPct val="115000"/>
                        </a:lnSpc>
                        <a:spcAft>
                          <a:spcPts val="1000"/>
                        </a:spcAft>
                      </a:pPr>
                      <a:r>
                        <a:rPr lang="fr-FR" sz="1400" b="0" dirty="0">
                          <a:effectLst/>
                        </a:rPr>
                        <a:t> </a:t>
                      </a:r>
                      <a:endParaRPr lang="fr-FR" sz="1400" b="0" dirty="0">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488145332"/>
                  </a:ext>
                </a:extLst>
              </a:tr>
            </a:tbl>
          </a:graphicData>
        </a:graphic>
      </p:graphicFrame>
      <p:sp>
        <p:nvSpPr>
          <p:cNvPr id="19" name="Titre 1">
            <a:extLst>
              <a:ext uri="{FF2B5EF4-FFF2-40B4-BE49-F238E27FC236}">
                <a16:creationId xmlns:a16="http://schemas.microsoft.com/office/drawing/2014/main" id="{4E533389-994D-4A75-A732-D145720C89C6}"/>
              </a:ext>
            </a:extLst>
          </p:cNvPr>
          <p:cNvSpPr txBox="1">
            <a:spLocks/>
          </p:cNvSpPr>
          <p:nvPr/>
        </p:nvSpPr>
        <p:spPr>
          <a:xfrm>
            <a:off x="447416" y="1633590"/>
            <a:ext cx="8458435" cy="432048"/>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400" b="1" dirty="0">
                <a:latin typeface="Futura Std Book" pitchFamily="34" charset="0"/>
              </a:rPr>
              <a:t>…mais </a:t>
            </a:r>
            <a:r>
              <a:rPr lang="fr-FR" sz="2400" b="1" dirty="0">
                <a:solidFill>
                  <a:srgbClr val="FF0000"/>
                </a:solidFill>
                <a:latin typeface="Futura Std Book" pitchFamily="34" charset="0"/>
              </a:rPr>
              <a:t>les places sont très chères !</a:t>
            </a:r>
            <a:endParaRPr lang="fr-FR" sz="2400" b="1" dirty="0">
              <a:latin typeface="Futura Std Book" pitchFamily="34" charset="0"/>
            </a:endParaRPr>
          </a:p>
        </p:txBody>
      </p:sp>
      <p:sp>
        <p:nvSpPr>
          <p:cNvPr id="20" name="Rectangle 19">
            <a:extLst>
              <a:ext uri="{FF2B5EF4-FFF2-40B4-BE49-F238E27FC236}">
                <a16:creationId xmlns:a16="http://schemas.microsoft.com/office/drawing/2014/main" id="{87669E74-382E-4A0A-803E-3993135B149C}"/>
              </a:ext>
            </a:extLst>
          </p:cNvPr>
          <p:cNvSpPr/>
          <p:nvPr/>
        </p:nvSpPr>
        <p:spPr>
          <a:xfrm>
            <a:off x="429467" y="2182110"/>
            <a:ext cx="8123826" cy="461665"/>
          </a:xfrm>
          <a:prstGeom prst="rect">
            <a:avLst/>
          </a:prstGeom>
        </p:spPr>
        <p:txBody>
          <a:bodyPr wrap="square">
            <a:spAutoFit/>
          </a:bodyPr>
          <a:lstStyle/>
          <a:p>
            <a:pPr algn="ctr"/>
            <a:r>
              <a:rPr lang="fr-FR" sz="2400" b="1" dirty="0"/>
              <a:t>1 000 000 d’électeurs    </a:t>
            </a:r>
            <a:r>
              <a:rPr lang="fr-FR" sz="2400" dirty="0">
                <a:sym typeface="Wingdings" panose="05000000000000000000" pitchFamily="2" charset="2"/>
              </a:rPr>
              <a:t>   </a:t>
            </a:r>
            <a:r>
              <a:rPr lang="fr-FR" sz="2400" b="1" dirty="0"/>
              <a:t>15 sièges seulement</a:t>
            </a:r>
          </a:p>
        </p:txBody>
      </p:sp>
      <p:sp>
        <p:nvSpPr>
          <p:cNvPr id="23" name="Pentagone 6">
            <a:extLst>
              <a:ext uri="{FF2B5EF4-FFF2-40B4-BE49-F238E27FC236}">
                <a16:creationId xmlns:a16="http://schemas.microsoft.com/office/drawing/2014/main" id="{FB03C43C-25EB-4F22-B737-6554B002DA1C}"/>
              </a:ext>
            </a:extLst>
          </p:cNvPr>
          <p:cNvSpPr/>
          <p:nvPr/>
        </p:nvSpPr>
        <p:spPr>
          <a:xfrm>
            <a:off x="429467" y="4725144"/>
            <a:ext cx="4190437" cy="1800200"/>
          </a:xfrm>
          <a:prstGeom prst="homePlate">
            <a:avLst>
              <a:gd name="adj" fmla="val 2735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sp>
        <p:nvSpPr>
          <p:cNvPr id="27" name="Rectangle 53">
            <a:extLst>
              <a:ext uri="{FF2B5EF4-FFF2-40B4-BE49-F238E27FC236}">
                <a16:creationId xmlns:a16="http://schemas.microsoft.com/office/drawing/2014/main" id="{15C5762E-A509-4563-BAE2-143DA50EC832}"/>
              </a:ext>
            </a:extLst>
          </p:cNvPr>
          <p:cNvSpPr/>
          <p:nvPr/>
        </p:nvSpPr>
        <p:spPr>
          <a:xfrm>
            <a:off x="528371" y="4833496"/>
            <a:ext cx="1071736" cy="382191"/>
          </a:xfrm>
          <a:prstGeom prst="flowChartDocumen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fr-FR" sz="1400" b="1" dirty="0">
                <a:solidFill>
                  <a:prstClr val="black"/>
                </a:solidFill>
              </a:rPr>
              <a:t>UNSA</a:t>
            </a:r>
            <a:endParaRPr lang="fr-FR" sz="1000" i="1" dirty="0"/>
          </a:p>
        </p:txBody>
      </p:sp>
      <p:sp>
        <p:nvSpPr>
          <p:cNvPr id="28" name="Rectangle 27">
            <a:extLst>
              <a:ext uri="{FF2B5EF4-FFF2-40B4-BE49-F238E27FC236}">
                <a16:creationId xmlns:a16="http://schemas.microsoft.com/office/drawing/2014/main" id="{D515B9BC-8C2F-495D-92EC-99FD9C92AE43}"/>
              </a:ext>
            </a:extLst>
          </p:cNvPr>
          <p:cNvSpPr/>
          <p:nvPr/>
        </p:nvSpPr>
        <p:spPr>
          <a:xfrm>
            <a:off x="679366" y="4987385"/>
            <a:ext cx="1071736" cy="382191"/>
          </a:xfrm>
          <a:prstGeom prst="flowChartDocumen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fr-FR" sz="1400" b="1" dirty="0">
                <a:solidFill>
                  <a:prstClr val="black"/>
                </a:solidFill>
              </a:rPr>
              <a:t>SCENRAC</a:t>
            </a:r>
            <a:endParaRPr lang="fr-FR" sz="1000" i="1" dirty="0"/>
          </a:p>
        </p:txBody>
      </p:sp>
      <p:sp>
        <p:nvSpPr>
          <p:cNvPr id="33" name="Rectangle 28">
            <a:extLst>
              <a:ext uri="{FF2B5EF4-FFF2-40B4-BE49-F238E27FC236}">
                <a16:creationId xmlns:a16="http://schemas.microsoft.com/office/drawing/2014/main" id="{4BBE11EC-3792-4207-A021-B396ADD549FA}"/>
              </a:ext>
            </a:extLst>
          </p:cNvPr>
          <p:cNvSpPr/>
          <p:nvPr/>
        </p:nvSpPr>
        <p:spPr>
          <a:xfrm>
            <a:off x="831766" y="5139785"/>
            <a:ext cx="1071736" cy="382191"/>
          </a:xfrm>
          <a:prstGeom prst="flowChartDocumen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fr-FR" sz="1400" b="1" dirty="0">
                <a:solidFill>
                  <a:prstClr val="black"/>
                </a:solidFill>
              </a:rPr>
              <a:t>SPEG</a:t>
            </a:r>
            <a:endParaRPr lang="fr-FR" sz="1000" i="1" dirty="0"/>
          </a:p>
        </p:txBody>
      </p:sp>
      <p:sp>
        <p:nvSpPr>
          <p:cNvPr id="34" name="Rectangle 29">
            <a:extLst>
              <a:ext uri="{FF2B5EF4-FFF2-40B4-BE49-F238E27FC236}">
                <a16:creationId xmlns:a16="http://schemas.microsoft.com/office/drawing/2014/main" id="{FF7A9486-3BF4-4549-9ECF-A9C8E0A9C25A}"/>
              </a:ext>
            </a:extLst>
          </p:cNvPr>
          <p:cNvSpPr/>
          <p:nvPr/>
        </p:nvSpPr>
        <p:spPr>
          <a:xfrm>
            <a:off x="984166" y="5292185"/>
            <a:ext cx="1071736" cy="382191"/>
          </a:xfrm>
          <a:prstGeom prst="flowChartDocumen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fr-FR" sz="1400" b="1" dirty="0">
                <a:solidFill>
                  <a:prstClr val="black"/>
                </a:solidFill>
              </a:rPr>
              <a:t>STC</a:t>
            </a:r>
            <a:endParaRPr lang="fr-FR" sz="1000" i="1" dirty="0"/>
          </a:p>
        </p:txBody>
      </p:sp>
      <p:sp>
        <p:nvSpPr>
          <p:cNvPr id="35" name="Rectangle 30">
            <a:extLst>
              <a:ext uri="{FF2B5EF4-FFF2-40B4-BE49-F238E27FC236}">
                <a16:creationId xmlns:a16="http://schemas.microsoft.com/office/drawing/2014/main" id="{1D7F7A8C-7E28-4AD8-B0DC-564561658982}"/>
              </a:ext>
            </a:extLst>
          </p:cNvPr>
          <p:cNvSpPr/>
          <p:nvPr/>
        </p:nvSpPr>
        <p:spPr>
          <a:xfrm>
            <a:off x="1136566" y="5444585"/>
            <a:ext cx="1071736" cy="382191"/>
          </a:xfrm>
          <a:prstGeom prst="flowChartDocumen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fr-FR" sz="1400" b="1" dirty="0">
                <a:solidFill>
                  <a:prstClr val="black"/>
                </a:solidFill>
              </a:rPr>
              <a:t>CFDT</a:t>
            </a:r>
            <a:endParaRPr lang="fr-FR" sz="1000" i="1" dirty="0"/>
          </a:p>
        </p:txBody>
      </p:sp>
      <p:sp>
        <p:nvSpPr>
          <p:cNvPr id="36" name="Rectangle 41">
            <a:extLst>
              <a:ext uri="{FF2B5EF4-FFF2-40B4-BE49-F238E27FC236}">
                <a16:creationId xmlns:a16="http://schemas.microsoft.com/office/drawing/2014/main" id="{01271C79-7B48-4B70-9000-647306868DAB}"/>
              </a:ext>
            </a:extLst>
          </p:cNvPr>
          <p:cNvSpPr/>
          <p:nvPr/>
        </p:nvSpPr>
        <p:spPr>
          <a:xfrm>
            <a:off x="1288966" y="5596985"/>
            <a:ext cx="1071736" cy="382191"/>
          </a:xfrm>
          <a:prstGeom prst="flowChartDocumen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fr-FR" sz="1400" b="1" dirty="0">
                <a:solidFill>
                  <a:prstClr val="black"/>
                </a:solidFill>
              </a:rPr>
              <a:t>SNPTES</a:t>
            </a:r>
            <a:endParaRPr lang="fr-FR" sz="1000" i="1" dirty="0"/>
          </a:p>
        </p:txBody>
      </p:sp>
      <p:sp>
        <p:nvSpPr>
          <p:cNvPr id="37" name="Rectangle 42">
            <a:extLst>
              <a:ext uri="{FF2B5EF4-FFF2-40B4-BE49-F238E27FC236}">
                <a16:creationId xmlns:a16="http://schemas.microsoft.com/office/drawing/2014/main" id="{31A64438-A434-4069-9E69-F218950531CB}"/>
              </a:ext>
            </a:extLst>
          </p:cNvPr>
          <p:cNvSpPr/>
          <p:nvPr/>
        </p:nvSpPr>
        <p:spPr>
          <a:xfrm>
            <a:off x="1441366" y="5749385"/>
            <a:ext cx="1071736" cy="382191"/>
          </a:xfrm>
          <a:prstGeom prst="flowChartDocumen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fr-FR" sz="1400" b="1" dirty="0">
                <a:solidFill>
                  <a:prstClr val="black"/>
                </a:solidFill>
              </a:rPr>
              <a:t>FSU</a:t>
            </a:r>
            <a:endParaRPr lang="fr-FR" sz="1000" i="1" dirty="0"/>
          </a:p>
        </p:txBody>
      </p:sp>
      <p:sp>
        <p:nvSpPr>
          <p:cNvPr id="38" name="Rectangle 43">
            <a:extLst>
              <a:ext uri="{FF2B5EF4-FFF2-40B4-BE49-F238E27FC236}">
                <a16:creationId xmlns:a16="http://schemas.microsoft.com/office/drawing/2014/main" id="{510704AE-2725-435F-B8FE-B430714F5CF2}"/>
              </a:ext>
            </a:extLst>
          </p:cNvPr>
          <p:cNvSpPr/>
          <p:nvPr/>
        </p:nvSpPr>
        <p:spPr>
          <a:xfrm>
            <a:off x="1593766" y="5901785"/>
            <a:ext cx="1071736" cy="382191"/>
          </a:xfrm>
          <a:prstGeom prst="flowChartDocumen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fr-FR" sz="1400" b="1" dirty="0">
                <a:solidFill>
                  <a:prstClr val="black"/>
                </a:solidFill>
              </a:rPr>
              <a:t>CFE-CGC</a:t>
            </a:r>
            <a:endParaRPr lang="fr-FR" sz="1000" i="1" dirty="0"/>
          </a:p>
        </p:txBody>
      </p:sp>
      <p:sp>
        <p:nvSpPr>
          <p:cNvPr id="40" name="Rectangle 45">
            <a:extLst>
              <a:ext uri="{FF2B5EF4-FFF2-40B4-BE49-F238E27FC236}">
                <a16:creationId xmlns:a16="http://schemas.microsoft.com/office/drawing/2014/main" id="{CF8A561C-93F6-47BA-8DAB-B1C28A59AB07}"/>
              </a:ext>
            </a:extLst>
          </p:cNvPr>
          <p:cNvSpPr/>
          <p:nvPr/>
        </p:nvSpPr>
        <p:spPr>
          <a:xfrm>
            <a:off x="1942799" y="4837962"/>
            <a:ext cx="1071736" cy="382191"/>
          </a:xfrm>
          <a:prstGeom prst="flowChartDocumen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fr-FR" sz="1400" b="1" dirty="0">
                <a:solidFill>
                  <a:prstClr val="black"/>
                </a:solidFill>
              </a:rPr>
              <a:t>UDAS</a:t>
            </a:r>
            <a:endParaRPr lang="fr-FR" sz="1000" i="1" dirty="0"/>
          </a:p>
        </p:txBody>
      </p:sp>
      <p:sp>
        <p:nvSpPr>
          <p:cNvPr id="48" name="Rectangle 46">
            <a:extLst>
              <a:ext uri="{FF2B5EF4-FFF2-40B4-BE49-F238E27FC236}">
                <a16:creationId xmlns:a16="http://schemas.microsoft.com/office/drawing/2014/main" id="{B18FA33A-1B52-436E-AF0C-D34919725163}"/>
              </a:ext>
            </a:extLst>
          </p:cNvPr>
          <p:cNvSpPr/>
          <p:nvPr/>
        </p:nvSpPr>
        <p:spPr>
          <a:xfrm>
            <a:off x="2095199" y="4990362"/>
            <a:ext cx="1071736" cy="382191"/>
          </a:xfrm>
          <a:prstGeom prst="flowChartDocumen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fr-FR" sz="1400" b="1" dirty="0">
                <a:solidFill>
                  <a:prstClr val="black"/>
                </a:solidFill>
              </a:rPr>
              <a:t>SNCA-EIL</a:t>
            </a:r>
            <a:endParaRPr lang="fr-FR" sz="1000" i="1" dirty="0"/>
          </a:p>
        </p:txBody>
      </p:sp>
      <p:sp>
        <p:nvSpPr>
          <p:cNvPr id="49" name="Rectangle 47">
            <a:extLst>
              <a:ext uri="{FF2B5EF4-FFF2-40B4-BE49-F238E27FC236}">
                <a16:creationId xmlns:a16="http://schemas.microsoft.com/office/drawing/2014/main" id="{41D7860B-E3FD-40F1-B587-7DDB14F9F22E}"/>
              </a:ext>
            </a:extLst>
          </p:cNvPr>
          <p:cNvSpPr/>
          <p:nvPr/>
        </p:nvSpPr>
        <p:spPr>
          <a:xfrm>
            <a:off x="2247599" y="5142762"/>
            <a:ext cx="1071736" cy="382191"/>
          </a:xfrm>
          <a:prstGeom prst="flowChartDocumen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fr-FR" sz="1400" b="1" dirty="0">
                <a:solidFill>
                  <a:prstClr val="black"/>
                </a:solidFill>
              </a:rPr>
              <a:t>FAEN</a:t>
            </a:r>
            <a:endParaRPr lang="fr-FR" sz="1000" i="1" dirty="0"/>
          </a:p>
        </p:txBody>
      </p:sp>
      <p:sp>
        <p:nvSpPr>
          <p:cNvPr id="50" name="Rectangle 48">
            <a:extLst>
              <a:ext uri="{FF2B5EF4-FFF2-40B4-BE49-F238E27FC236}">
                <a16:creationId xmlns:a16="http://schemas.microsoft.com/office/drawing/2014/main" id="{FA10F19F-5E41-4181-920E-4DE1EBE7CCED}"/>
              </a:ext>
            </a:extLst>
          </p:cNvPr>
          <p:cNvSpPr/>
          <p:nvPr/>
        </p:nvSpPr>
        <p:spPr>
          <a:xfrm>
            <a:off x="2399999" y="5295162"/>
            <a:ext cx="1071736" cy="382191"/>
          </a:xfrm>
          <a:prstGeom prst="flowChartDocumen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fr-FR" sz="1400" b="1" dirty="0">
                <a:solidFill>
                  <a:prstClr val="black"/>
                </a:solidFill>
              </a:rPr>
              <a:t>CFTC</a:t>
            </a:r>
            <a:endParaRPr lang="fr-FR" sz="1000" i="1" dirty="0"/>
          </a:p>
        </p:txBody>
      </p:sp>
      <p:sp>
        <p:nvSpPr>
          <p:cNvPr id="51" name="Rectangle 49">
            <a:extLst>
              <a:ext uri="{FF2B5EF4-FFF2-40B4-BE49-F238E27FC236}">
                <a16:creationId xmlns:a16="http://schemas.microsoft.com/office/drawing/2014/main" id="{0203D837-B2E1-4CED-99ED-FE517236070E}"/>
              </a:ext>
            </a:extLst>
          </p:cNvPr>
          <p:cNvSpPr/>
          <p:nvPr/>
        </p:nvSpPr>
        <p:spPr>
          <a:xfrm>
            <a:off x="2552399" y="5447562"/>
            <a:ext cx="1071736" cy="382191"/>
          </a:xfrm>
          <a:prstGeom prst="flowChartDocumen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fr-FR" sz="1400" b="1" dirty="0">
                <a:solidFill>
                  <a:prstClr val="black"/>
                </a:solidFill>
              </a:rPr>
              <a:t>CGT</a:t>
            </a:r>
            <a:endParaRPr lang="fr-FR" sz="1000" i="1" dirty="0"/>
          </a:p>
        </p:txBody>
      </p:sp>
      <p:sp>
        <p:nvSpPr>
          <p:cNvPr id="52" name="Rectangle 50">
            <a:extLst>
              <a:ext uri="{FF2B5EF4-FFF2-40B4-BE49-F238E27FC236}">
                <a16:creationId xmlns:a16="http://schemas.microsoft.com/office/drawing/2014/main" id="{3A7D3F50-0717-427B-977B-E0824EF28473}"/>
              </a:ext>
            </a:extLst>
          </p:cNvPr>
          <p:cNvSpPr/>
          <p:nvPr/>
        </p:nvSpPr>
        <p:spPr>
          <a:xfrm>
            <a:off x="2704799" y="5599962"/>
            <a:ext cx="1071736" cy="382191"/>
          </a:xfrm>
          <a:prstGeom prst="flowChartDocumen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fr-FR" sz="1400" b="1" dirty="0">
                <a:solidFill>
                  <a:prstClr val="black"/>
                </a:solidFill>
              </a:rPr>
              <a:t>ASAMEN</a:t>
            </a:r>
            <a:endParaRPr lang="fr-FR" sz="1000" i="1" dirty="0"/>
          </a:p>
        </p:txBody>
      </p:sp>
      <p:sp>
        <p:nvSpPr>
          <p:cNvPr id="53" name="Rectangle 51">
            <a:extLst>
              <a:ext uri="{FF2B5EF4-FFF2-40B4-BE49-F238E27FC236}">
                <a16:creationId xmlns:a16="http://schemas.microsoft.com/office/drawing/2014/main" id="{80FEC1B0-DF2B-4B32-9C3E-8FB2531A0A31}"/>
              </a:ext>
            </a:extLst>
          </p:cNvPr>
          <p:cNvSpPr/>
          <p:nvPr/>
        </p:nvSpPr>
        <p:spPr>
          <a:xfrm>
            <a:off x="1757750" y="6050321"/>
            <a:ext cx="1071736" cy="382191"/>
          </a:xfrm>
          <a:prstGeom prst="flowChartDocumen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fr-FR" sz="1400" b="1" dirty="0">
                <a:solidFill>
                  <a:prstClr val="black"/>
                </a:solidFill>
              </a:rPr>
              <a:t>SUD</a:t>
            </a:r>
            <a:endParaRPr lang="fr-FR" sz="1000" i="1" dirty="0"/>
          </a:p>
        </p:txBody>
      </p:sp>
      <p:sp>
        <p:nvSpPr>
          <p:cNvPr id="54" name="Rectangle 52">
            <a:extLst>
              <a:ext uri="{FF2B5EF4-FFF2-40B4-BE49-F238E27FC236}">
                <a16:creationId xmlns:a16="http://schemas.microsoft.com/office/drawing/2014/main" id="{1EF4EA1A-043B-4973-8065-20FEAB44D4B7}"/>
              </a:ext>
            </a:extLst>
          </p:cNvPr>
          <p:cNvSpPr/>
          <p:nvPr/>
        </p:nvSpPr>
        <p:spPr>
          <a:xfrm>
            <a:off x="2915401" y="5739352"/>
            <a:ext cx="1071736" cy="382191"/>
          </a:xfrm>
          <a:prstGeom prst="flowChartDocumen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fr-FR" sz="1400" b="1" dirty="0">
                <a:solidFill>
                  <a:prstClr val="black"/>
                </a:solidFill>
              </a:rPr>
              <a:t>FNEC-FO</a:t>
            </a:r>
            <a:endParaRPr lang="fr-FR" sz="1000" i="1" dirty="0"/>
          </a:p>
        </p:txBody>
      </p:sp>
      <p:sp>
        <p:nvSpPr>
          <p:cNvPr id="39" name="Rectangle 44">
            <a:extLst>
              <a:ext uri="{FF2B5EF4-FFF2-40B4-BE49-F238E27FC236}">
                <a16:creationId xmlns:a16="http://schemas.microsoft.com/office/drawing/2014/main" id="{F89D0886-4C57-459F-9E35-3090EE718F12}"/>
              </a:ext>
            </a:extLst>
          </p:cNvPr>
          <p:cNvSpPr/>
          <p:nvPr/>
        </p:nvSpPr>
        <p:spPr>
          <a:xfrm>
            <a:off x="3097860" y="5920414"/>
            <a:ext cx="1071736" cy="382191"/>
          </a:xfrm>
          <a:prstGeom prst="flowChartDocumen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fr-FR" sz="1400" b="1" dirty="0">
                <a:solidFill>
                  <a:prstClr val="black"/>
                </a:solidFill>
              </a:rPr>
              <a:t>SNALC</a:t>
            </a:r>
            <a:endParaRPr lang="fr-FR" sz="1000" i="1" dirty="0"/>
          </a:p>
        </p:txBody>
      </p:sp>
      <p:sp>
        <p:nvSpPr>
          <p:cNvPr id="55" name="Organigramme : Document 54">
            <a:extLst>
              <a:ext uri="{FF2B5EF4-FFF2-40B4-BE49-F238E27FC236}">
                <a16:creationId xmlns:a16="http://schemas.microsoft.com/office/drawing/2014/main" id="{949CE539-A607-4016-A371-27FEC7C5B655}"/>
              </a:ext>
            </a:extLst>
          </p:cNvPr>
          <p:cNvSpPr/>
          <p:nvPr/>
        </p:nvSpPr>
        <p:spPr>
          <a:xfrm>
            <a:off x="4802363" y="5028242"/>
            <a:ext cx="1548000" cy="540000"/>
          </a:xfrm>
          <a:prstGeom prst="flowChartDocumen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fr-FR" sz="2000" b="1" dirty="0">
                <a:solidFill>
                  <a:prstClr val="black"/>
                </a:solidFill>
              </a:rPr>
              <a:t>FSU</a:t>
            </a:r>
            <a:endParaRPr lang="fr-FR" sz="1100" i="1" dirty="0"/>
          </a:p>
        </p:txBody>
      </p:sp>
      <p:sp>
        <p:nvSpPr>
          <p:cNvPr id="56" name="Organigramme : Document 55">
            <a:extLst>
              <a:ext uri="{FF2B5EF4-FFF2-40B4-BE49-F238E27FC236}">
                <a16:creationId xmlns:a16="http://schemas.microsoft.com/office/drawing/2014/main" id="{F2982D8E-9A54-4989-A182-C398659D148D}"/>
              </a:ext>
            </a:extLst>
          </p:cNvPr>
          <p:cNvSpPr/>
          <p:nvPr/>
        </p:nvSpPr>
        <p:spPr>
          <a:xfrm>
            <a:off x="5162403" y="5368193"/>
            <a:ext cx="1548000" cy="540000"/>
          </a:xfrm>
          <a:prstGeom prst="flowChartDocumen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fr-FR" sz="2000" b="1" dirty="0">
                <a:solidFill>
                  <a:prstClr val="black"/>
                </a:solidFill>
              </a:rPr>
              <a:t>UNSA</a:t>
            </a:r>
            <a:endParaRPr lang="fr-FR" sz="1100" i="1" dirty="0"/>
          </a:p>
        </p:txBody>
      </p:sp>
      <p:sp>
        <p:nvSpPr>
          <p:cNvPr id="57" name="Organigramme : Document 56">
            <a:extLst>
              <a:ext uri="{FF2B5EF4-FFF2-40B4-BE49-F238E27FC236}">
                <a16:creationId xmlns:a16="http://schemas.microsoft.com/office/drawing/2014/main" id="{01ED45E4-0D93-4F96-BEFD-93BD1549C7A8}"/>
              </a:ext>
            </a:extLst>
          </p:cNvPr>
          <p:cNvSpPr/>
          <p:nvPr/>
        </p:nvSpPr>
        <p:spPr>
          <a:xfrm>
            <a:off x="5530982" y="5706662"/>
            <a:ext cx="1548000" cy="540000"/>
          </a:xfrm>
          <a:prstGeom prst="flowChartDocumen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fr-FR" sz="2000" b="1" dirty="0">
                <a:solidFill>
                  <a:prstClr val="black"/>
                </a:solidFill>
              </a:rPr>
              <a:t>FNEC-FO</a:t>
            </a:r>
            <a:endParaRPr lang="fr-FR" sz="1100" i="1" dirty="0"/>
          </a:p>
        </p:txBody>
      </p:sp>
      <p:sp>
        <p:nvSpPr>
          <p:cNvPr id="58" name="Organigramme : Document 57">
            <a:extLst>
              <a:ext uri="{FF2B5EF4-FFF2-40B4-BE49-F238E27FC236}">
                <a16:creationId xmlns:a16="http://schemas.microsoft.com/office/drawing/2014/main" id="{6F807825-1BC6-4C28-B125-7183E7BCBDBE}"/>
              </a:ext>
            </a:extLst>
          </p:cNvPr>
          <p:cNvSpPr/>
          <p:nvPr/>
        </p:nvSpPr>
        <p:spPr>
          <a:xfrm>
            <a:off x="6555469" y="5024698"/>
            <a:ext cx="1548000" cy="540000"/>
          </a:xfrm>
          <a:prstGeom prst="flowChartDocumen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fr-FR" sz="2000" b="1" dirty="0">
                <a:solidFill>
                  <a:prstClr val="black"/>
                </a:solidFill>
              </a:rPr>
              <a:t>CFDT</a:t>
            </a:r>
            <a:endParaRPr lang="fr-FR" sz="1100" i="1" dirty="0"/>
          </a:p>
        </p:txBody>
      </p:sp>
      <p:sp>
        <p:nvSpPr>
          <p:cNvPr id="59" name="Organigramme : Document 58">
            <a:extLst>
              <a:ext uri="{FF2B5EF4-FFF2-40B4-BE49-F238E27FC236}">
                <a16:creationId xmlns:a16="http://schemas.microsoft.com/office/drawing/2014/main" id="{E2B95AA2-9240-4F10-8B57-7F09F193C274}"/>
              </a:ext>
            </a:extLst>
          </p:cNvPr>
          <p:cNvSpPr/>
          <p:nvPr/>
        </p:nvSpPr>
        <p:spPr>
          <a:xfrm>
            <a:off x="6934647" y="5368193"/>
            <a:ext cx="1548000" cy="540000"/>
          </a:xfrm>
          <a:prstGeom prst="flowChartDocumen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fr-FR" sz="2000" b="1" dirty="0">
                <a:solidFill>
                  <a:prstClr val="black"/>
                </a:solidFill>
              </a:rPr>
              <a:t>CGT</a:t>
            </a:r>
            <a:endParaRPr lang="fr-FR" sz="1100" i="1" dirty="0"/>
          </a:p>
        </p:txBody>
      </p:sp>
      <p:sp>
        <p:nvSpPr>
          <p:cNvPr id="60" name="Organigramme : Document 59">
            <a:extLst>
              <a:ext uri="{FF2B5EF4-FFF2-40B4-BE49-F238E27FC236}">
                <a16:creationId xmlns:a16="http://schemas.microsoft.com/office/drawing/2014/main" id="{D8C57D13-578B-455C-AF56-F00CB1A5803D}"/>
              </a:ext>
            </a:extLst>
          </p:cNvPr>
          <p:cNvSpPr/>
          <p:nvPr/>
        </p:nvSpPr>
        <p:spPr>
          <a:xfrm>
            <a:off x="7329469" y="5706662"/>
            <a:ext cx="1548000" cy="540000"/>
          </a:xfrm>
          <a:prstGeom prst="flowChartDocumen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fr-FR" sz="2000" b="1" dirty="0">
                <a:solidFill>
                  <a:prstClr val="black"/>
                </a:solidFill>
              </a:rPr>
              <a:t>SNALC</a:t>
            </a:r>
            <a:endParaRPr lang="fr-FR" sz="1100" i="1" dirty="0"/>
          </a:p>
        </p:txBody>
      </p:sp>
      <p:sp>
        <p:nvSpPr>
          <p:cNvPr id="46" name="Titre 1">
            <a:extLst>
              <a:ext uri="{FF2B5EF4-FFF2-40B4-BE49-F238E27FC236}">
                <a16:creationId xmlns:a16="http://schemas.microsoft.com/office/drawing/2014/main" id="{193B3AF5-9A6D-4342-9930-CCBAFBF93F3D}"/>
              </a:ext>
            </a:extLst>
          </p:cNvPr>
          <p:cNvSpPr txBox="1">
            <a:spLocks/>
          </p:cNvSpPr>
          <p:nvPr/>
        </p:nvSpPr>
        <p:spPr>
          <a:xfrm>
            <a:off x="365458" y="4310787"/>
            <a:ext cx="4134534" cy="43204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1400" b="1" dirty="0">
                <a:solidFill>
                  <a:srgbClr val="0070C0"/>
                </a:solidFill>
                <a:latin typeface="Futura Std Book" pitchFamily="34" charset="0"/>
              </a:rPr>
              <a:t>Les candidats sont nombreux au départ…</a:t>
            </a:r>
          </a:p>
        </p:txBody>
      </p:sp>
      <p:sp>
        <p:nvSpPr>
          <p:cNvPr id="47" name="Titre 1">
            <a:extLst>
              <a:ext uri="{FF2B5EF4-FFF2-40B4-BE49-F238E27FC236}">
                <a16:creationId xmlns:a16="http://schemas.microsoft.com/office/drawing/2014/main" id="{932FD733-4DB2-4E9F-B1CC-01956E5C6DC4}"/>
              </a:ext>
            </a:extLst>
          </p:cNvPr>
          <p:cNvSpPr txBox="1">
            <a:spLocks/>
          </p:cNvSpPr>
          <p:nvPr/>
        </p:nvSpPr>
        <p:spPr>
          <a:xfrm>
            <a:off x="4623767" y="4409681"/>
            <a:ext cx="4352583" cy="4320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400" b="1" dirty="0">
                <a:solidFill>
                  <a:srgbClr val="00B050"/>
                </a:solidFill>
                <a:latin typeface="Futura Std Book" pitchFamily="34" charset="0"/>
              </a:rPr>
              <a:t>…à l’arrivée, seules 6 organisations accèdent au  CTM et sont représentatives :</a:t>
            </a:r>
          </a:p>
        </p:txBody>
      </p:sp>
    </p:spTree>
    <p:extLst>
      <p:ext uri="{BB962C8B-B14F-4D97-AF65-F5344CB8AC3E}">
        <p14:creationId xmlns:p14="http://schemas.microsoft.com/office/powerpoint/2010/main" val="1083363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0-#ppt_w/2"/>
                                          </p:val>
                                        </p:tav>
                                        <p:tav tm="100000">
                                          <p:val>
                                            <p:strVal val="#ppt_x"/>
                                          </p:val>
                                        </p:tav>
                                      </p:tavLst>
                                    </p:anim>
                                    <p:anim calcmode="lin" valueType="num">
                                      <p:cBhvr additive="base">
                                        <p:cTn id="8" dur="500" fill="hold"/>
                                        <p:tgtEl>
                                          <p:spTgt spid="4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0-#ppt_w/2"/>
                                          </p:val>
                                        </p:tav>
                                        <p:tav tm="100000">
                                          <p:val>
                                            <p:strVal val="#ppt_x"/>
                                          </p:val>
                                        </p:tav>
                                      </p:tavLst>
                                    </p:anim>
                                    <p:anim calcmode="lin" valueType="num">
                                      <p:cBhvr additive="base">
                                        <p:cTn id="13" dur="500" fill="hold"/>
                                        <p:tgtEl>
                                          <p:spTgt spid="2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500" fill="hold"/>
                                        <p:tgtEl>
                                          <p:spTgt spid="27"/>
                                        </p:tgtEl>
                                        <p:attrNameLst>
                                          <p:attrName>ppt_x</p:attrName>
                                        </p:attrNameLst>
                                      </p:cBhvr>
                                      <p:tavLst>
                                        <p:tav tm="0">
                                          <p:val>
                                            <p:strVal val="0-#ppt_w/2"/>
                                          </p:val>
                                        </p:tav>
                                        <p:tav tm="100000">
                                          <p:val>
                                            <p:strVal val="#ppt_x"/>
                                          </p:val>
                                        </p:tav>
                                      </p:tavLst>
                                    </p:anim>
                                    <p:anim calcmode="lin" valueType="num">
                                      <p:cBhvr additive="base">
                                        <p:cTn id="18" dur="500" fill="hold"/>
                                        <p:tgtEl>
                                          <p:spTgt spid="27"/>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9"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500" fill="hold"/>
                                        <p:tgtEl>
                                          <p:spTgt spid="28"/>
                                        </p:tgtEl>
                                        <p:attrNameLst>
                                          <p:attrName>ppt_x</p:attrName>
                                        </p:attrNameLst>
                                      </p:cBhvr>
                                      <p:tavLst>
                                        <p:tav tm="0">
                                          <p:val>
                                            <p:strVal val="0-#ppt_w/2"/>
                                          </p:val>
                                        </p:tav>
                                        <p:tav tm="100000">
                                          <p:val>
                                            <p:strVal val="#ppt_x"/>
                                          </p:val>
                                        </p:tav>
                                      </p:tavLst>
                                    </p:anim>
                                    <p:anim calcmode="lin" valueType="num">
                                      <p:cBhvr additive="base">
                                        <p:cTn id="23" dur="500" fill="hold"/>
                                        <p:tgtEl>
                                          <p:spTgt spid="28"/>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9"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500" fill="hold"/>
                                        <p:tgtEl>
                                          <p:spTgt spid="33"/>
                                        </p:tgtEl>
                                        <p:attrNameLst>
                                          <p:attrName>ppt_x</p:attrName>
                                        </p:attrNameLst>
                                      </p:cBhvr>
                                      <p:tavLst>
                                        <p:tav tm="0">
                                          <p:val>
                                            <p:strVal val="0-#ppt_w/2"/>
                                          </p:val>
                                        </p:tav>
                                        <p:tav tm="100000">
                                          <p:val>
                                            <p:strVal val="#ppt_x"/>
                                          </p:val>
                                        </p:tav>
                                      </p:tavLst>
                                    </p:anim>
                                    <p:anim calcmode="lin" valueType="num">
                                      <p:cBhvr additive="base">
                                        <p:cTn id="28" dur="500" fill="hold"/>
                                        <p:tgtEl>
                                          <p:spTgt spid="33"/>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2" presetClass="entr" presetSubtype="9"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additive="base">
                                        <p:cTn id="32" dur="400" fill="hold"/>
                                        <p:tgtEl>
                                          <p:spTgt spid="34"/>
                                        </p:tgtEl>
                                        <p:attrNameLst>
                                          <p:attrName>ppt_x</p:attrName>
                                        </p:attrNameLst>
                                      </p:cBhvr>
                                      <p:tavLst>
                                        <p:tav tm="0">
                                          <p:val>
                                            <p:strVal val="0-#ppt_w/2"/>
                                          </p:val>
                                        </p:tav>
                                        <p:tav tm="100000">
                                          <p:val>
                                            <p:strVal val="#ppt_x"/>
                                          </p:val>
                                        </p:tav>
                                      </p:tavLst>
                                    </p:anim>
                                    <p:anim calcmode="lin" valueType="num">
                                      <p:cBhvr additive="base">
                                        <p:cTn id="33" dur="400" fill="hold"/>
                                        <p:tgtEl>
                                          <p:spTgt spid="34"/>
                                        </p:tgtEl>
                                        <p:attrNameLst>
                                          <p:attrName>ppt_y</p:attrName>
                                        </p:attrNameLst>
                                      </p:cBhvr>
                                      <p:tavLst>
                                        <p:tav tm="0">
                                          <p:val>
                                            <p:strVal val="0-#ppt_h/2"/>
                                          </p:val>
                                        </p:tav>
                                        <p:tav tm="100000">
                                          <p:val>
                                            <p:strVal val="#ppt_y"/>
                                          </p:val>
                                        </p:tav>
                                      </p:tavLst>
                                    </p:anim>
                                  </p:childTnLst>
                                </p:cTn>
                              </p:par>
                            </p:childTnLst>
                          </p:cTn>
                        </p:par>
                        <p:par>
                          <p:cTn id="34" fill="hold">
                            <p:stCondLst>
                              <p:cond delay="2900"/>
                            </p:stCondLst>
                            <p:childTnLst>
                              <p:par>
                                <p:cTn id="35" presetID="2" presetClass="entr" presetSubtype="9"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350" fill="hold"/>
                                        <p:tgtEl>
                                          <p:spTgt spid="35"/>
                                        </p:tgtEl>
                                        <p:attrNameLst>
                                          <p:attrName>ppt_x</p:attrName>
                                        </p:attrNameLst>
                                      </p:cBhvr>
                                      <p:tavLst>
                                        <p:tav tm="0">
                                          <p:val>
                                            <p:strVal val="0-#ppt_w/2"/>
                                          </p:val>
                                        </p:tav>
                                        <p:tav tm="100000">
                                          <p:val>
                                            <p:strVal val="#ppt_x"/>
                                          </p:val>
                                        </p:tav>
                                      </p:tavLst>
                                    </p:anim>
                                    <p:anim calcmode="lin" valueType="num">
                                      <p:cBhvr additive="base">
                                        <p:cTn id="38" dur="350" fill="hold"/>
                                        <p:tgtEl>
                                          <p:spTgt spid="35"/>
                                        </p:tgtEl>
                                        <p:attrNameLst>
                                          <p:attrName>ppt_y</p:attrName>
                                        </p:attrNameLst>
                                      </p:cBhvr>
                                      <p:tavLst>
                                        <p:tav tm="0">
                                          <p:val>
                                            <p:strVal val="0-#ppt_h/2"/>
                                          </p:val>
                                        </p:tav>
                                        <p:tav tm="100000">
                                          <p:val>
                                            <p:strVal val="#ppt_y"/>
                                          </p:val>
                                        </p:tav>
                                      </p:tavLst>
                                    </p:anim>
                                  </p:childTnLst>
                                </p:cTn>
                              </p:par>
                            </p:childTnLst>
                          </p:cTn>
                        </p:par>
                        <p:par>
                          <p:cTn id="39" fill="hold">
                            <p:stCondLst>
                              <p:cond delay="3250"/>
                            </p:stCondLst>
                            <p:childTnLst>
                              <p:par>
                                <p:cTn id="40" presetID="2" presetClass="entr" presetSubtype="9" fill="hold" grpId="0" nodeType="afterEffect">
                                  <p:stCondLst>
                                    <p:cond delay="0"/>
                                  </p:stCondLst>
                                  <p:childTnLst>
                                    <p:set>
                                      <p:cBhvr>
                                        <p:cTn id="41" dur="1" fill="hold">
                                          <p:stCondLst>
                                            <p:cond delay="0"/>
                                          </p:stCondLst>
                                        </p:cTn>
                                        <p:tgtEl>
                                          <p:spTgt spid="36"/>
                                        </p:tgtEl>
                                        <p:attrNameLst>
                                          <p:attrName>style.visibility</p:attrName>
                                        </p:attrNameLst>
                                      </p:cBhvr>
                                      <p:to>
                                        <p:strVal val="visible"/>
                                      </p:to>
                                    </p:set>
                                    <p:anim calcmode="lin" valueType="num">
                                      <p:cBhvr additive="base">
                                        <p:cTn id="42" dur="300" fill="hold"/>
                                        <p:tgtEl>
                                          <p:spTgt spid="36"/>
                                        </p:tgtEl>
                                        <p:attrNameLst>
                                          <p:attrName>ppt_x</p:attrName>
                                        </p:attrNameLst>
                                      </p:cBhvr>
                                      <p:tavLst>
                                        <p:tav tm="0">
                                          <p:val>
                                            <p:strVal val="0-#ppt_w/2"/>
                                          </p:val>
                                        </p:tav>
                                        <p:tav tm="100000">
                                          <p:val>
                                            <p:strVal val="#ppt_x"/>
                                          </p:val>
                                        </p:tav>
                                      </p:tavLst>
                                    </p:anim>
                                    <p:anim calcmode="lin" valueType="num">
                                      <p:cBhvr additive="base">
                                        <p:cTn id="43" dur="300" fill="hold"/>
                                        <p:tgtEl>
                                          <p:spTgt spid="36"/>
                                        </p:tgtEl>
                                        <p:attrNameLst>
                                          <p:attrName>ppt_y</p:attrName>
                                        </p:attrNameLst>
                                      </p:cBhvr>
                                      <p:tavLst>
                                        <p:tav tm="0">
                                          <p:val>
                                            <p:strVal val="0-#ppt_h/2"/>
                                          </p:val>
                                        </p:tav>
                                        <p:tav tm="100000">
                                          <p:val>
                                            <p:strVal val="#ppt_y"/>
                                          </p:val>
                                        </p:tav>
                                      </p:tavLst>
                                    </p:anim>
                                  </p:childTnLst>
                                </p:cTn>
                              </p:par>
                            </p:childTnLst>
                          </p:cTn>
                        </p:par>
                        <p:par>
                          <p:cTn id="44" fill="hold">
                            <p:stCondLst>
                              <p:cond delay="3550"/>
                            </p:stCondLst>
                            <p:childTnLst>
                              <p:par>
                                <p:cTn id="45" presetID="2" presetClass="entr" presetSubtype="9"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300" fill="hold"/>
                                        <p:tgtEl>
                                          <p:spTgt spid="37"/>
                                        </p:tgtEl>
                                        <p:attrNameLst>
                                          <p:attrName>ppt_x</p:attrName>
                                        </p:attrNameLst>
                                      </p:cBhvr>
                                      <p:tavLst>
                                        <p:tav tm="0">
                                          <p:val>
                                            <p:strVal val="0-#ppt_w/2"/>
                                          </p:val>
                                        </p:tav>
                                        <p:tav tm="100000">
                                          <p:val>
                                            <p:strVal val="#ppt_x"/>
                                          </p:val>
                                        </p:tav>
                                      </p:tavLst>
                                    </p:anim>
                                    <p:anim calcmode="lin" valueType="num">
                                      <p:cBhvr additive="base">
                                        <p:cTn id="48" dur="300" fill="hold"/>
                                        <p:tgtEl>
                                          <p:spTgt spid="37"/>
                                        </p:tgtEl>
                                        <p:attrNameLst>
                                          <p:attrName>ppt_y</p:attrName>
                                        </p:attrNameLst>
                                      </p:cBhvr>
                                      <p:tavLst>
                                        <p:tav tm="0">
                                          <p:val>
                                            <p:strVal val="0-#ppt_h/2"/>
                                          </p:val>
                                        </p:tav>
                                        <p:tav tm="100000">
                                          <p:val>
                                            <p:strVal val="#ppt_y"/>
                                          </p:val>
                                        </p:tav>
                                      </p:tavLst>
                                    </p:anim>
                                  </p:childTnLst>
                                </p:cTn>
                              </p:par>
                            </p:childTnLst>
                          </p:cTn>
                        </p:par>
                        <p:par>
                          <p:cTn id="49" fill="hold">
                            <p:stCondLst>
                              <p:cond delay="3850"/>
                            </p:stCondLst>
                            <p:childTnLst>
                              <p:par>
                                <p:cTn id="50" presetID="2" presetClass="entr" presetSubtype="9" fill="hold" grpId="0"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additive="base">
                                        <p:cTn id="52" dur="250" fill="hold"/>
                                        <p:tgtEl>
                                          <p:spTgt spid="38"/>
                                        </p:tgtEl>
                                        <p:attrNameLst>
                                          <p:attrName>ppt_x</p:attrName>
                                        </p:attrNameLst>
                                      </p:cBhvr>
                                      <p:tavLst>
                                        <p:tav tm="0">
                                          <p:val>
                                            <p:strVal val="0-#ppt_w/2"/>
                                          </p:val>
                                        </p:tav>
                                        <p:tav tm="100000">
                                          <p:val>
                                            <p:strVal val="#ppt_x"/>
                                          </p:val>
                                        </p:tav>
                                      </p:tavLst>
                                    </p:anim>
                                    <p:anim calcmode="lin" valueType="num">
                                      <p:cBhvr additive="base">
                                        <p:cTn id="53" dur="250" fill="hold"/>
                                        <p:tgtEl>
                                          <p:spTgt spid="38"/>
                                        </p:tgtEl>
                                        <p:attrNameLst>
                                          <p:attrName>ppt_y</p:attrName>
                                        </p:attrNameLst>
                                      </p:cBhvr>
                                      <p:tavLst>
                                        <p:tav tm="0">
                                          <p:val>
                                            <p:strVal val="0-#ppt_h/2"/>
                                          </p:val>
                                        </p:tav>
                                        <p:tav tm="100000">
                                          <p:val>
                                            <p:strVal val="#ppt_y"/>
                                          </p:val>
                                        </p:tav>
                                      </p:tavLst>
                                    </p:anim>
                                  </p:childTnLst>
                                </p:cTn>
                              </p:par>
                            </p:childTnLst>
                          </p:cTn>
                        </p:par>
                        <p:par>
                          <p:cTn id="54" fill="hold">
                            <p:stCondLst>
                              <p:cond delay="4100"/>
                            </p:stCondLst>
                            <p:childTnLst>
                              <p:par>
                                <p:cTn id="55" presetID="2" presetClass="entr" presetSubtype="9" fill="hold" grpId="0" nodeType="after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200" fill="hold"/>
                                        <p:tgtEl>
                                          <p:spTgt spid="53"/>
                                        </p:tgtEl>
                                        <p:attrNameLst>
                                          <p:attrName>ppt_x</p:attrName>
                                        </p:attrNameLst>
                                      </p:cBhvr>
                                      <p:tavLst>
                                        <p:tav tm="0">
                                          <p:val>
                                            <p:strVal val="0-#ppt_w/2"/>
                                          </p:val>
                                        </p:tav>
                                        <p:tav tm="100000">
                                          <p:val>
                                            <p:strVal val="#ppt_x"/>
                                          </p:val>
                                        </p:tav>
                                      </p:tavLst>
                                    </p:anim>
                                    <p:anim calcmode="lin" valueType="num">
                                      <p:cBhvr additive="base">
                                        <p:cTn id="58" dur="200" fill="hold"/>
                                        <p:tgtEl>
                                          <p:spTgt spid="53"/>
                                        </p:tgtEl>
                                        <p:attrNameLst>
                                          <p:attrName>ppt_y</p:attrName>
                                        </p:attrNameLst>
                                      </p:cBhvr>
                                      <p:tavLst>
                                        <p:tav tm="0">
                                          <p:val>
                                            <p:strVal val="0-#ppt_h/2"/>
                                          </p:val>
                                        </p:tav>
                                        <p:tav tm="100000">
                                          <p:val>
                                            <p:strVal val="#ppt_y"/>
                                          </p:val>
                                        </p:tav>
                                      </p:tavLst>
                                    </p:anim>
                                  </p:childTnLst>
                                </p:cTn>
                              </p:par>
                            </p:childTnLst>
                          </p:cTn>
                        </p:par>
                        <p:par>
                          <p:cTn id="59" fill="hold">
                            <p:stCondLst>
                              <p:cond delay="4300"/>
                            </p:stCondLst>
                            <p:childTnLst>
                              <p:par>
                                <p:cTn id="60" presetID="2" presetClass="entr" presetSubtype="9" fill="hold" grpId="0" nodeType="afterEffect">
                                  <p:stCondLst>
                                    <p:cond delay="0"/>
                                  </p:stCondLst>
                                  <p:childTnLst>
                                    <p:set>
                                      <p:cBhvr>
                                        <p:cTn id="61" dur="1" fill="hold">
                                          <p:stCondLst>
                                            <p:cond delay="0"/>
                                          </p:stCondLst>
                                        </p:cTn>
                                        <p:tgtEl>
                                          <p:spTgt spid="40"/>
                                        </p:tgtEl>
                                        <p:attrNameLst>
                                          <p:attrName>style.visibility</p:attrName>
                                        </p:attrNameLst>
                                      </p:cBhvr>
                                      <p:to>
                                        <p:strVal val="visible"/>
                                      </p:to>
                                    </p:set>
                                    <p:anim calcmode="lin" valueType="num">
                                      <p:cBhvr additive="base">
                                        <p:cTn id="62" dur="180" fill="hold"/>
                                        <p:tgtEl>
                                          <p:spTgt spid="40"/>
                                        </p:tgtEl>
                                        <p:attrNameLst>
                                          <p:attrName>ppt_x</p:attrName>
                                        </p:attrNameLst>
                                      </p:cBhvr>
                                      <p:tavLst>
                                        <p:tav tm="0">
                                          <p:val>
                                            <p:strVal val="0-#ppt_w/2"/>
                                          </p:val>
                                        </p:tav>
                                        <p:tav tm="100000">
                                          <p:val>
                                            <p:strVal val="#ppt_x"/>
                                          </p:val>
                                        </p:tav>
                                      </p:tavLst>
                                    </p:anim>
                                    <p:anim calcmode="lin" valueType="num">
                                      <p:cBhvr additive="base">
                                        <p:cTn id="63" dur="180" fill="hold"/>
                                        <p:tgtEl>
                                          <p:spTgt spid="40"/>
                                        </p:tgtEl>
                                        <p:attrNameLst>
                                          <p:attrName>ppt_y</p:attrName>
                                        </p:attrNameLst>
                                      </p:cBhvr>
                                      <p:tavLst>
                                        <p:tav tm="0">
                                          <p:val>
                                            <p:strVal val="0-#ppt_h/2"/>
                                          </p:val>
                                        </p:tav>
                                        <p:tav tm="100000">
                                          <p:val>
                                            <p:strVal val="#ppt_y"/>
                                          </p:val>
                                        </p:tav>
                                      </p:tavLst>
                                    </p:anim>
                                  </p:childTnLst>
                                </p:cTn>
                              </p:par>
                            </p:childTnLst>
                          </p:cTn>
                        </p:par>
                        <p:par>
                          <p:cTn id="64" fill="hold">
                            <p:stCondLst>
                              <p:cond delay="4480"/>
                            </p:stCondLst>
                            <p:childTnLst>
                              <p:par>
                                <p:cTn id="65" presetID="2" presetClass="entr" presetSubtype="9" fill="hold" grpId="0" nodeType="afterEffect">
                                  <p:stCondLst>
                                    <p:cond delay="0"/>
                                  </p:stCondLst>
                                  <p:childTnLst>
                                    <p:set>
                                      <p:cBhvr>
                                        <p:cTn id="66" dur="1" fill="hold">
                                          <p:stCondLst>
                                            <p:cond delay="0"/>
                                          </p:stCondLst>
                                        </p:cTn>
                                        <p:tgtEl>
                                          <p:spTgt spid="48"/>
                                        </p:tgtEl>
                                        <p:attrNameLst>
                                          <p:attrName>style.visibility</p:attrName>
                                        </p:attrNameLst>
                                      </p:cBhvr>
                                      <p:to>
                                        <p:strVal val="visible"/>
                                      </p:to>
                                    </p:set>
                                    <p:anim calcmode="lin" valueType="num">
                                      <p:cBhvr additive="base">
                                        <p:cTn id="67" dur="170" fill="hold"/>
                                        <p:tgtEl>
                                          <p:spTgt spid="48"/>
                                        </p:tgtEl>
                                        <p:attrNameLst>
                                          <p:attrName>ppt_x</p:attrName>
                                        </p:attrNameLst>
                                      </p:cBhvr>
                                      <p:tavLst>
                                        <p:tav tm="0">
                                          <p:val>
                                            <p:strVal val="0-#ppt_w/2"/>
                                          </p:val>
                                        </p:tav>
                                        <p:tav tm="100000">
                                          <p:val>
                                            <p:strVal val="#ppt_x"/>
                                          </p:val>
                                        </p:tav>
                                      </p:tavLst>
                                    </p:anim>
                                    <p:anim calcmode="lin" valueType="num">
                                      <p:cBhvr additive="base">
                                        <p:cTn id="68" dur="170" fill="hold"/>
                                        <p:tgtEl>
                                          <p:spTgt spid="48"/>
                                        </p:tgtEl>
                                        <p:attrNameLst>
                                          <p:attrName>ppt_y</p:attrName>
                                        </p:attrNameLst>
                                      </p:cBhvr>
                                      <p:tavLst>
                                        <p:tav tm="0">
                                          <p:val>
                                            <p:strVal val="0-#ppt_h/2"/>
                                          </p:val>
                                        </p:tav>
                                        <p:tav tm="100000">
                                          <p:val>
                                            <p:strVal val="#ppt_y"/>
                                          </p:val>
                                        </p:tav>
                                      </p:tavLst>
                                    </p:anim>
                                  </p:childTnLst>
                                </p:cTn>
                              </p:par>
                            </p:childTnLst>
                          </p:cTn>
                        </p:par>
                        <p:par>
                          <p:cTn id="69" fill="hold">
                            <p:stCondLst>
                              <p:cond delay="4650"/>
                            </p:stCondLst>
                            <p:childTnLst>
                              <p:par>
                                <p:cTn id="70" presetID="2" presetClass="entr" presetSubtype="9"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 calcmode="lin" valueType="num">
                                      <p:cBhvr additive="base">
                                        <p:cTn id="72" dur="160" fill="hold"/>
                                        <p:tgtEl>
                                          <p:spTgt spid="49"/>
                                        </p:tgtEl>
                                        <p:attrNameLst>
                                          <p:attrName>ppt_x</p:attrName>
                                        </p:attrNameLst>
                                      </p:cBhvr>
                                      <p:tavLst>
                                        <p:tav tm="0">
                                          <p:val>
                                            <p:strVal val="0-#ppt_w/2"/>
                                          </p:val>
                                        </p:tav>
                                        <p:tav tm="100000">
                                          <p:val>
                                            <p:strVal val="#ppt_x"/>
                                          </p:val>
                                        </p:tav>
                                      </p:tavLst>
                                    </p:anim>
                                    <p:anim calcmode="lin" valueType="num">
                                      <p:cBhvr additive="base">
                                        <p:cTn id="73" dur="160" fill="hold"/>
                                        <p:tgtEl>
                                          <p:spTgt spid="49"/>
                                        </p:tgtEl>
                                        <p:attrNameLst>
                                          <p:attrName>ppt_y</p:attrName>
                                        </p:attrNameLst>
                                      </p:cBhvr>
                                      <p:tavLst>
                                        <p:tav tm="0">
                                          <p:val>
                                            <p:strVal val="0-#ppt_h/2"/>
                                          </p:val>
                                        </p:tav>
                                        <p:tav tm="100000">
                                          <p:val>
                                            <p:strVal val="#ppt_y"/>
                                          </p:val>
                                        </p:tav>
                                      </p:tavLst>
                                    </p:anim>
                                  </p:childTnLst>
                                </p:cTn>
                              </p:par>
                            </p:childTnLst>
                          </p:cTn>
                        </p:par>
                        <p:par>
                          <p:cTn id="74" fill="hold">
                            <p:stCondLst>
                              <p:cond delay="4810"/>
                            </p:stCondLst>
                            <p:childTnLst>
                              <p:par>
                                <p:cTn id="75" presetID="2" presetClass="entr" presetSubtype="9" fill="hold" grpId="0" nodeType="after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150" fill="hold"/>
                                        <p:tgtEl>
                                          <p:spTgt spid="50"/>
                                        </p:tgtEl>
                                        <p:attrNameLst>
                                          <p:attrName>ppt_x</p:attrName>
                                        </p:attrNameLst>
                                      </p:cBhvr>
                                      <p:tavLst>
                                        <p:tav tm="0">
                                          <p:val>
                                            <p:strVal val="0-#ppt_w/2"/>
                                          </p:val>
                                        </p:tav>
                                        <p:tav tm="100000">
                                          <p:val>
                                            <p:strVal val="#ppt_x"/>
                                          </p:val>
                                        </p:tav>
                                      </p:tavLst>
                                    </p:anim>
                                    <p:anim calcmode="lin" valueType="num">
                                      <p:cBhvr additive="base">
                                        <p:cTn id="78" dur="150" fill="hold"/>
                                        <p:tgtEl>
                                          <p:spTgt spid="50"/>
                                        </p:tgtEl>
                                        <p:attrNameLst>
                                          <p:attrName>ppt_y</p:attrName>
                                        </p:attrNameLst>
                                      </p:cBhvr>
                                      <p:tavLst>
                                        <p:tav tm="0">
                                          <p:val>
                                            <p:strVal val="0-#ppt_h/2"/>
                                          </p:val>
                                        </p:tav>
                                        <p:tav tm="100000">
                                          <p:val>
                                            <p:strVal val="#ppt_y"/>
                                          </p:val>
                                        </p:tav>
                                      </p:tavLst>
                                    </p:anim>
                                  </p:childTnLst>
                                </p:cTn>
                              </p:par>
                            </p:childTnLst>
                          </p:cTn>
                        </p:par>
                        <p:par>
                          <p:cTn id="79" fill="hold">
                            <p:stCondLst>
                              <p:cond delay="4960"/>
                            </p:stCondLst>
                            <p:childTnLst>
                              <p:par>
                                <p:cTn id="80" presetID="2" presetClass="entr" presetSubtype="9" fill="hold" grpId="0" nodeType="afterEffect">
                                  <p:stCondLst>
                                    <p:cond delay="0"/>
                                  </p:stCondLst>
                                  <p:childTnLst>
                                    <p:set>
                                      <p:cBhvr>
                                        <p:cTn id="81" dur="1" fill="hold">
                                          <p:stCondLst>
                                            <p:cond delay="0"/>
                                          </p:stCondLst>
                                        </p:cTn>
                                        <p:tgtEl>
                                          <p:spTgt spid="51"/>
                                        </p:tgtEl>
                                        <p:attrNameLst>
                                          <p:attrName>style.visibility</p:attrName>
                                        </p:attrNameLst>
                                      </p:cBhvr>
                                      <p:to>
                                        <p:strVal val="visible"/>
                                      </p:to>
                                    </p:set>
                                    <p:anim calcmode="lin" valueType="num">
                                      <p:cBhvr additive="base">
                                        <p:cTn id="82" dur="140" fill="hold"/>
                                        <p:tgtEl>
                                          <p:spTgt spid="51"/>
                                        </p:tgtEl>
                                        <p:attrNameLst>
                                          <p:attrName>ppt_x</p:attrName>
                                        </p:attrNameLst>
                                      </p:cBhvr>
                                      <p:tavLst>
                                        <p:tav tm="0">
                                          <p:val>
                                            <p:strVal val="0-#ppt_w/2"/>
                                          </p:val>
                                        </p:tav>
                                        <p:tav tm="100000">
                                          <p:val>
                                            <p:strVal val="#ppt_x"/>
                                          </p:val>
                                        </p:tav>
                                      </p:tavLst>
                                    </p:anim>
                                    <p:anim calcmode="lin" valueType="num">
                                      <p:cBhvr additive="base">
                                        <p:cTn id="83" dur="140" fill="hold"/>
                                        <p:tgtEl>
                                          <p:spTgt spid="51"/>
                                        </p:tgtEl>
                                        <p:attrNameLst>
                                          <p:attrName>ppt_y</p:attrName>
                                        </p:attrNameLst>
                                      </p:cBhvr>
                                      <p:tavLst>
                                        <p:tav tm="0">
                                          <p:val>
                                            <p:strVal val="0-#ppt_h/2"/>
                                          </p:val>
                                        </p:tav>
                                        <p:tav tm="100000">
                                          <p:val>
                                            <p:strVal val="#ppt_y"/>
                                          </p:val>
                                        </p:tav>
                                      </p:tavLst>
                                    </p:anim>
                                  </p:childTnLst>
                                </p:cTn>
                              </p:par>
                            </p:childTnLst>
                          </p:cTn>
                        </p:par>
                        <p:par>
                          <p:cTn id="84" fill="hold">
                            <p:stCondLst>
                              <p:cond delay="5100"/>
                            </p:stCondLst>
                            <p:childTnLst>
                              <p:par>
                                <p:cTn id="85" presetID="2" presetClass="entr" presetSubtype="9" fill="hold" grpId="0" nodeType="afterEffect">
                                  <p:stCondLst>
                                    <p:cond delay="0"/>
                                  </p:stCondLst>
                                  <p:childTnLst>
                                    <p:set>
                                      <p:cBhvr>
                                        <p:cTn id="86" dur="1" fill="hold">
                                          <p:stCondLst>
                                            <p:cond delay="0"/>
                                          </p:stCondLst>
                                        </p:cTn>
                                        <p:tgtEl>
                                          <p:spTgt spid="52"/>
                                        </p:tgtEl>
                                        <p:attrNameLst>
                                          <p:attrName>style.visibility</p:attrName>
                                        </p:attrNameLst>
                                      </p:cBhvr>
                                      <p:to>
                                        <p:strVal val="visible"/>
                                      </p:to>
                                    </p:set>
                                    <p:anim calcmode="lin" valueType="num">
                                      <p:cBhvr additive="base">
                                        <p:cTn id="87" dur="130" fill="hold"/>
                                        <p:tgtEl>
                                          <p:spTgt spid="52"/>
                                        </p:tgtEl>
                                        <p:attrNameLst>
                                          <p:attrName>ppt_x</p:attrName>
                                        </p:attrNameLst>
                                      </p:cBhvr>
                                      <p:tavLst>
                                        <p:tav tm="0">
                                          <p:val>
                                            <p:strVal val="0-#ppt_w/2"/>
                                          </p:val>
                                        </p:tav>
                                        <p:tav tm="100000">
                                          <p:val>
                                            <p:strVal val="#ppt_x"/>
                                          </p:val>
                                        </p:tav>
                                      </p:tavLst>
                                    </p:anim>
                                    <p:anim calcmode="lin" valueType="num">
                                      <p:cBhvr additive="base">
                                        <p:cTn id="88" dur="130" fill="hold"/>
                                        <p:tgtEl>
                                          <p:spTgt spid="52"/>
                                        </p:tgtEl>
                                        <p:attrNameLst>
                                          <p:attrName>ppt_y</p:attrName>
                                        </p:attrNameLst>
                                      </p:cBhvr>
                                      <p:tavLst>
                                        <p:tav tm="0">
                                          <p:val>
                                            <p:strVal val="0-#ppt_h/2"/>
                                          </p:val>
                                        </p:tav>
                                        <p:tav tm="100000">
                                          <p:val>
                                            <p:strVal val="#ppt_y"/>
                                          </p:val>
                                        </p:tav>
                                      </p:tavLst>
                                    </p:anim>
                                  </p:childTnLst>
                                </p:cTn>
                              </p:par>
                            </p:childTnLst>
                          </p:cTn>
                        </p:par>
                        <p:par>
                          <p:cTn id="89" fill="hold">
                            <p:stCondLst>
                              <p:cond delay="5230"/>
                            </p:stCondLst>
                            <p:childTnLst>
                              <p:par>
                                <p:cTn id="90" presetID="2" presetClass="entr" presetSubtype="9" fill="hold" grpId="0" nodeType="afterEffect">
                                  <p:stCondLst>
                                    <p:cond delay="0"/>
                                  </p:stCondLst>
                                  <p:childTnLst>
                                    <p:set>
                                      <p:cBhvr>
                                        <p:cTn id="91" dur="1" fill="hold">
                                          <p:stCondLst>
                                            <p:cond delay="0"/>
                                          </p:stCondLst>
                                        </p:cTn>
                                        <p:tgtEl>
                                          <p:spTgt spid="54"/>
                                        </p:tgtEl>
                                        <p:attrNameLst>
                                          <p:attrName>style.visibility</p:attrName>
                                        </p:attrNameLst>
                                      </p:cBhvr>
                                      <p:to>
                                        <p:strVal val="visible"/>
                                      </p:to>
                                    </p:set>
                                    <p:anim calcmode="lin" valueType="num">
                                      <p:cBhvr additive="base">
                                        <p:cTn id="92" dur="120" fill="hold"/>
                                        <p:tgtEl>
                                          <p:spTgt spid="54"/>
                                        </p:tgtEl>
                                        <p:attrNameLst>
                                          <p:attrName>ppt_x</p:attrName>
                                        </p:attrNameLst>
                                      </p:cBhvr>
                                      <p:tavLst>
                                        <p:tav tm="0">
                                          <p:val>
                                            <p:strVal val="0-#ppt_w/2"/>
                                          </p:val>
                                        </p:tav>
                                        <p:tav tm="100000">
                                          <p:val>
                                            <p:strVal val="#ppt_x"/>
                                          </p:val>
                                        </p:tav>
                                      </p:tavLst>
                                    </p:anim>
                                    <p:anim calcmode="lin" valueType="num">
                                      <p:cBhvr additive="base">
                                        <p:cTn id="93" dur="120" fill="hold"/>
                                        <p:tgtEl>
                                          <p:spTgt spid="54"/>
                                        </p:tgtEl>
                                        <p:attrNameLst>
                                          <p:attrName>ppt_y</p:attrName>
                                        </p:attrNameLst>
                                      </p:cBhvr>
                                      <p:tavLst>
                                        <p:tav tm="0">
                                          <p:val>
                                            <p:strVal val="0-#ppt_h/2"/>
                                          </p:val>
                                        </p:tav>
                                        <p:tav tm="100000">
                                          <p:val>
                                            <p:strVal val="#ppt_y"/>
                                          </p:val>
                                        </p:tav>
                                      </p:tavLst>
                                    </p:anim>
                                  </p:childTnLst>
                                </p:cTn>
                              </p:par>
                            </p:childTnLst>
                          </p:cTn>
                        </p:par>
                        <p:par>
                          <p:cTn id="94" fill="hold">
                            <p:stCondLst>
                              <p:cond delay="5350"/>
                            </p:stCondLst>
                            <p:childTnLst>
                              <p:par>
                                <p:cTn id="95" presetID="2" presetClass="entr" presetSubtype="9" fill="hold" grpId="0" nodeType="afterEffect">
                                  <p:stCondLst>
                                    <p:cond delay="0"/>
                                  </p:stCondLst>
                                  <p:childTnLst>
                                    <p:set>
                                      <p:cBhvr>
                                        <p:cTn id="96" dur="1" fill="hold">
                                          <p:stCondLst>
                                            <p:cond delay="0"/>
                                          </p:stCondLst>
                                        </p:cTn>
                                        <p:tgtEl>
                                          <p:spTgt spid="39"/>
                                        </p:tgtEl>
                                        <p:attrNameLst>
                                          <p:attrName>style.visibility</p:attrName>
                                        </p:attrNameLst>
                                      </p:cBhvr>
                                      <p:to>
                                        <p:strVal val="visible"/>
                                      </p:to>
                                    </p:set>
                                    <p:anim calcmode="lin" valueType="num">
                                      <p:cBhvr additive="base">
                                        <p:cTn id="97" dur="500" fill="hold"/>
                                        <p:tgtEl>
                                          <p:spTgt spid="39"/>
                                        </p:tgtEl>
                                        <p:attrNameLst>
                                          <p:attrName>ppt_x</p:attrName>
                                        </p:attrNameLst>
                                      </p:cBhvr>
                                      <p:tavLst>
                                        <p:tav tm="0">
                                          <p:val>
                                            <p:strVal val="0-#ppt_w/2"/>
                                          </p:val>
                                        </p:tav>
                                        <p:tav tm="100000">
                                          <p:val>
                                            <p:strVal val="#ppt_x"/>
                                          </p:val>
                                        </p:tav>
                                      </p:tavLst>
                                    </p:anim>
                                    <p:anim calcmode="lin" valueType="num">
                                      <p:cBhvr additive="base">
                                        <p:cTn id="98" dur="500" fill="hold"/>
                                        <p:tgtEl>
                                          <p:spTgt spid="39"/>
                                        </p:tgtEl>
                                        <p:attrNameLst>
                                          <p:attrName>ppt_y</p:attrName>
                                        </p:attrNameLst>
                                      </p:cBhvr>
                                      <p:tavLst>
                                        <p:tav tm="0">
                                          <p:val>
                                            <p:strVal val="0-#ppt_h/2"/>
                                          </p:val>
                                        </p:tav>
                                        <p:tav tm="100000">
                                          <p:val>
                                            <p:strVal val="#ppt_y"/>
                                          </p:val>
                                        </p:tav>
                                      </p:tavLst>
                                    </p:anim>
                                  </p:childTnLst>
                                </p:cTn>
                              </p:par>
                            </p:childTnLst>
                          </p:cTn>
                        </p:par>
                        <p:par>
                          <p:cTn id="99" fill="hold">
                            <p:stCondLst>
                              <p:cond delay="5850"/>
                            </p:stCondLst>
                            <p:childTnLst>
                              <p:par>
                                <p:cTn id="100" presetID="26" presetClass="emph" presetSubtype="0" fill="hold" grpId="1" nodeType="afterEffect">
                                  <p:stCondLst>
                                    <p:cond delay="0"/>
                                  </p:stCondLst>
                                  <p:childTnLst>
                                    <p:animEffect transition="out" filter="fade">
                                      <p:cBhvr>
                                        <p:cTn id="101" dur="500" tmFilter="0, 0; .2, .5; .8, .5; 1, 0"/>
                                        <p:tgtEl>
                                          <p:spTgt spid="39"/>
                                        </p:tgtEl>
                                      </p:cBhvr>
                                    </p:animEffect>
                                    <p:animScale>
                                      <p:cBhvr>
                                        <p:cTn id="102" dur="250" autoRev="1" fill="hold"/>
                                        <p:tgtEl>
                                          <p:spTgt spid="39"/>
                                        </p:tgtEl>
                                      </p:cBhvr>
                                      <p:by x="105000" y="105000"/>
                                    </p:animScale>
                                  </p:childTnLst>
                                </p:cTn>
                              </p:par>
                            </p:childTnLst>
                          </p:cTn>
                        </p:par>
                        <p:par>
                          <p:cTn id="103" fill="hold">
                            <p:stCondLst>
                              <p:cond delay="6350"/>
                            </p:stCondLst>
                            <p:childTnLst>
                              <p:par>
                                <p:cTn id="104" presetID="2" presetClass="entr" presetSubtype="8" fill="hold" grpId="0" nodeType="afterEffect">
                                  <p:stCondLst>
                                    <p:cond delay="1000"/>
                                  </p:stCondLst>
                                  <p:childTnLst>
                                    <p:set>
                                      <p:cBhvr>
                                        <p:cTn id="105" dur="1" fill="hold">
                                          <p:stCondLst>
                                            <p:cond delay="0"/>
                                          </p:stCondLst>
                                        </p:cTn>
                                        <p:tgtEl>
                                          <p:spTgt spid="47"/>
                                        </p:tgtEl>
                                        <p:attrNameLst>
                                          <p:attrName>style.visibility</p:attrName>
                                        </p:attrNameLst>
                                      </p:cBhvr>
                                      <p:to>
                                        <p:strVal val="visible"/>
                                      </p:to>
                                    </p:set>
                                    <p:anim calcmode="lin" valueType="num">
                                      <p:cBhvr additive="base">
                                        <p:cTn id="106" dur="500" fill="hold"/>
                                        <p:tgtEl>
                                          <p:spTgt spid="47"/>
                                        </p:tgtEl>
                                        <p:attrNameLst>
                                          <p:attrName>ppt_x</p:attrName>
                                        </p:attrNameLst>
                                      </p:cBhvr>
                                      <p:tavLst>
                                        <p:tav tm="0">
                                          <p:val>
                                            <p:strVal val="0-#ppt_w/2"/>
                                          </p:val>
                                        </p:tav>
                                        <p:tav tm="100000">
                                          <p:val>
                                            <p:strVal val="#ppt_x"/>
                                          </p:val>
                                        </p:tav>
                                      </p:tavLst>
                                    </p:anim>
                                    <p:anim calcmode="lin" valueType="num">
                                      <p:cBhvr additive="base">
                                        <p:cTn id="107" dur="500" fill="hold"/>
                                        <p:tgtEl>
                                          <p:spTgt spid="47"/>
                                        </p:tgtEl>
                                        <p:attrNameLst>
                                          <p:attrName>ppt_y</p:attrName>
                                        </p:attrNameLst>
                                      </p:cBhvr>
                                      <p:tavLst>
                                        <p:tav tm="0">
                                          <p:val>
                                            <p:strVal val="#ppt_y"/>
                                          </p:val>
                                        </p:tav>
                                        <p:tav tm="100000">
                                          <p:val>
                                            <p:strVal val="#ppt_y"/>
                                          </p:val>
                                        </p:tav>
                                      </p:tavLst>
                                    </p:anim>
                                  </p:childTnLst>
                                </p:cTn>
                              </p:par>
                            </p:childTnLst>
                          </p:cTn>
                        </p:par>
                        <p:par>
                          <p:cTn id="108" fill="hold">
                            <p:stCondLst>
                              <p:cond delay="7850"/>
                            </p:stCondLst>
                            <p:childTnLst>
                              <p:par>
                                <p:cTn id="109" presetID="2" presetClass="entr" presetSubtype="8" fill="hold" grpId="0" nodeType="afterEffect">
                                  <p:stCondLst>
                                    <p:cond delay="0"/>
                                  </p:stCondLst>
                                  <p:childTnLst>
                                    <p:set>
                                      <p:cBhvr>
                                        <p:cTn id="110" dur="1" fill="hold">
                                          <p:stCondLst>
                                            <p:cond delay="0"/>
                                          </p:stCondLst>
                                        </p:cTn>
                                        <p:tgtEl>
                                          <p:spTgt spid="55"/>
                                        </p:tgtEl>
                                        <p:attrNameLst>
                                          <p:attrName>style.visibility</p:attrName>
                                        </p:attrNameLst>
                                      </p:cBhvr>
                                      <p:to>
                                        <p:strVal val="visible"/>
                                      </p:to>
                                    </p:set>
                                    <p:anim calcmode="lin" valueType="num">
                                      <p:cBhvr additive="base">
                                        <p:cTn id="111" dur="500" fill="hold"/>
                                        <p:tgtEl>
                                          <p:spTgt spid="55"/>
                                        </p:tgtEl>
                                        <p:attrNameLst>
                                          <p:attrName>ppt_x</p:attrName>
                                        </p:attrNameLst>
                                      </p:cBhvr>
                                      <p:tavLst>
                                        <p:tav tm="0">
                                          <p:val>
                                            <p:strVal val="0-#ppt_w/2"/>
                                          </p:val>
                                        </p:tav>
                                        <p:tav tm="100000">
                                          <p:val>
                                            <p:strVal val="#ppt_x"/>
                                          </p:val>
                                        </p:tav>
                                      </p:tavLst>
                                    </p:anim>
                                    <p:anim calcmode="lin" valueType="num">
                                      <p:cBhvr additive="base">
                                        <p:cTn id="112" dur="500" fill="hold"/>
                                        <p:tgtEl>
                                          <p:spTgt spid="55"/>
                                        </p:tgtEl>
                                        <p:attrNameLst>
                                          <p:attrName>ppt_y</p:attrName>
                                        </p:attrNameLst>
                                      </p:cBhvr>
                                      <p:tavLst>
                                        <p:tav tm="0">
                                          <p:val>
                                            <p:strVal val="#ppt_y"/>
                                          </p:val>
                                        </p:tav>
                                        <p:tav tm="100000">
                                          <p:val>
                                            <p:strVal val="#ppt_y"/>
                                          </p:val>
                                        </p:tav>
                                      </p:tavLst>
                                    </p:anim>
                                  </p:childTnLst>
                                </p:cTn>
                              </p:par>
                            </p:childTnLst>
                          </p:cTn>
                        </p:par>
                        <p:par>
                          <p:cTn id="113" fill="hold">
                            <p:stCondLst>
                              <p:cond delay="8350"/>
                            </p:stCondLst>
                            <p:childTnLst>
                              <p:par>
                                <p:cTn id="114" presetID="2" presetClass="entr" presetSubtype="8"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 calcmode="lin" valueType="num">
                                      <p:cBhvr additive="base">
                                        <p:cTn id="116" dur="500" fill="hold"/>
                                        <p:tgtEl>
                                          <p:spTgt spid="56"/>
                                        </p:tgtEl>
                                        <p:attrNameLst>
                                          <p:attrName>ppt_x</p:attrName>
                                        </p:attrNameLst>
                                      </p:cBhvr>
                                      <p:tavLst>
                                        <p:tav tm="0">
                                          <p:val>
                                            <p:strVal val="0-#ppt_w/2"/>
                                          </p:val>
                                        </p:tav>
                                        <p:tav tm="100000">
                                          <p:val>
                                            <p:strVal val="#ppt_x"/>
                                          </p:val>
                                        </p:tav>
                                      </p:tavLst>
                                    </p:anim>
                                    <p:anim calcmode="lin" valueType="num">
                                      <p:cBhvr additive="base">
                                        <p:cTn id="117" dur="500" fill="hold"/>
                                        <p:tgtEl>
                                          <p:spTgt spid="56"/>
                                        </p:tgtEl>
                                        <p:attrNameLst>
                                          <p:attrName>ppt_y</p:attrName>
                                        </p:attrNameLst>
                                      </p:cBhvr>
                                      <p:tavLst>
                                        <p:tav tm="0">
                                          <p:val>
                                            <p:strVal val="#ppt_y"/>
                                          </p:val>
                                        </p:tav>
                                        <p:tav tm="100000">
                                          <p:val>
                                            <p:strVal val="#ppt_y"/>
                                          </p:val>
                                        </p:tav>
                                      </p:tavLst>
                                    </p:anim>
                                  </p:childTnLst>
                                </p:cTn>
                              </p:par>
                            </p:childTnLst>
                          </p:cTn>
                        </p:par>
                        <p:par>
                          <p:cTn id="118" fill="hold">
                            <p:stCondLst>
                              <p:cond delay="8850"/>
                            </p:stCondLst>
                            <p:childTnLst>
                              <p:par>
                                <p:cTn id="119" presetID="2" presetClass="entr" presetSubtype="8" fill="hold" grpId="0" nodeType="afterEffect">
                                  <p:stCondLst>
                                    <p:cond delay="0"/>
                                  </p:stCondLst>
                                  <p:childTnLst>
                                    <p:set>
                                      <p:cBhvr>
                                        <p:cTn id="120" dur="1" fill="hold">
                                          <p:stCondLst>
                                            <p:cond delay="0"/>
                                          </p:stCondLst>
                                        </p:cTn>
                                        <p:tgtEl>
                                          <p:spTgt spid="57"/>
                                        </p:tgtEl>
                                        <p:attrNameLst>
                                          <p:attrName>style.visibility</p:attrName>
                                        </p:attrNameLst>
                                      </p:cBhvr>
                                      <p:to>
                                        <p:strVal val="visible"/>
                                      </p:to>
                                    </p:set>
                                    <p:anim calcmode="lin" valueType="num">
                                      <p:cBhvr additive="base">
                                        <p:cTn id="121" dur="500" fill="hold"/>
                                        <p:tgtEl>
                                          <p:spTgt spid="57"/>
                                        </p:tgtEl>
                                        <p:attrNameLst>
                                          <p:attrName>ppt_x</p:attrName>
                                        </p:attrNameLst>
                                      </p:cBhvr>
                                      <p:tavLst>
                                        <p:tav tm="0">
                                          <p:val>
                                            <p:strVal val="0-#ppt_w/2"/>
                                          </p:val>
                                        </p:tav>
                                        <p:tav tm="100000">
                                          <p:val>
                                            <p:strVal val="#ppt_x"/>
                                          </p:val>
                                        </p:tav>
                                      </p:tavLst>
                                    </p:anim>
                                    <p:anim calcmode="lin" valueType="num">
                                      <p:cBhvr additive="base">
                                        <p:cTn id="122" dur="500" fill="hold"/>
                                        <p:tgtEl>
                                          <p:spTgt spid="57"/>
                                        </p:tgtEl>
                                        <p:attrNameLst>
                                          <p:attrName>ppt_y</p:attrName>
                                        </p:attrNameLst>
                                      </p:cBhvr>
                                      <p:tavLst>
                                        <p:tav tm="0">
                                          <p:val>
                                            <p:strVal val="#ppt_y"/>
                                          </p:val>
                                        </p:tav>
                                        <p:tav tm="100000">
                                          <p:val>
                                            <p:strVal val="#ppt_y"/>
                                          </p:val>
                                        </p:tav>
                                      </p:tavLst>
                                    </p:anim>
                                  </p:childTnLst>
                                </p:cTn>
                              </p:par>
                            </p:childTnLst>
                          </p:cTn>
                        </p:par>
                        <p:par>
                          <p:cTn id="123" fill="hold">
                            <p:stCondLst>
                              <p:cond delay="9350"/>
                            </p:stCondLst>
                            <p:childTnLst>
                              <p:par>
                                <p:cTn id="124" presetID="2" presetClass="entr" presetSubtype="8" fill="hold" grpId="0" nodeType="afterEffect">
                                  <p:stCondLst>
                                    <p:cond delay="0"/>
                                  </p:stCondLst>
                                  <p:childTnLst>
                                    <p:set>
                                      <p:cBhvr>
                                        <p:cTn id="125" dur="1" fill="hold">
                                          <p:stCondLst>
                                            <p:cond delay="0"/>
                                          </p:stCondLst>
                                        </p:cTn>
                                        <p:tgtEl>
                                          <p:spTgt spid="58"/>
                                        </p:tgtEl>
                                        <p:attrNameLst>
                                          <p:attrName>style.visibility</p:attrName>
                                        </p:attrNameLst>
                                      </p:cBhvr>
                                      <p:to>
                                        <p:strVal val="visible"/>
                                      </p:to>
                                    </p:set>
                                    <p:anim calcmode="lin" valueType="num">
                                      <p:cBhvr additive="base">
                                        <p:cTn id="126" dur="500" fill="hold"/>
                                        <p:tgtEl>
                                          <p:spTgt spid="58"/>
                                        </p:tgtEl>
                                        <p:attrNameLst>
                                          <p:attrName>ppt_x</p:attrName>
                                        </p:attrNameLst>
                                      </p:cBhvr>
                                      <p:tavLst>
                                        <p:tav tm="0">
                                          <p:val>
                                            <p:strVal val="0-#ppt_w/2"/>
                                          </p:val>
                                        </p:tav>
                                        <p:tav tm="100000">
                                          <p:val>
                                            <p:strVal val="#ppt_x"/>
                                          </p:val>
                                        </p:tav>
                                      </p:tavLst>
                                    </p:anim>
                                    <p:anim calcmode="lin" valueType="num">
                                      <p:cBhvr additive="base">
                                        <p:cTn id="127" dur="500" fill="hold"/>
                                        <p:tgtEl>
                                          <p:spTgt spid="58"/>
                                        </p:tgtEl>
                                        <p:attrNameLst>
                                          <p:attrName>ppt_y</p:attrName>
                                        </p:attrNameLst>
                                      </p:cBhvr>
                                      <p:tavLst>
                                        <p:tav tm="0">
                                          <p:val>
                                            <p:strVal val="#ppt_y"/>
                                          </p:val>
                                        </p:tav>
                                        <p:tav tm="100000">
                                          <p:val>
                                            <p:strVal val="#ppt_y"/>
                                          </p:val>
                                        </p:tav>
                                      </p:tavLst>
                                    </p:anim>
                                  </p:childTnLst>
                                </p:cTn>
                              </p:par>
                            </p:childTnLst>
                          </p:cTn>
                        </p:par>
                        <p:par>
                          <p:cTn id="128" fill="hold">
                            <p:stCondLst>
                              <p:cond delay="9850"/>
                            </p:stCondLst>
                            <p:childTnLst>
                              <p:par>
                                <p:cTn id="129" presetID="2" presetClass="entr" presetSubtype="8" fill="hold" grpId="0" nodeType="afterEffect">
                                  <p:stCondLst>
                                    <p:cond delay="0"/>
                                  </p:stCondLst>
                                  <p:childTnLst>
                                    <p:set>
                                      <p:cBhvr>
                                        <p:cTn id="130" dur="1" fill="hold">
                                          <p:stCondLst>
                                            <p:cond delay="0"/>
                                          </p:stCondLst>
                                        </p:cTn>
                                        <p:tgtEl>
                                          <p:spTgt spid="59"/>
                                        </p:tgtEl>
                                        <p:attrNameLst>
                                          <p:attrName>style.visibility</p:attrName>
                                        </p:attrNameLst>
                                      </p:cBhvr>
                                      <p:to>
                                        <p:strVal val="visible"/>
                                      </p:to>
                                    </p:set>
                                    <p:anim calcmode="lin" valueType="num">
                                      <p:cBhvr additive="base">
                                        <p:cTn id="131" dur="500" fill="hold"/>
                                        <p:tgtEl>
                                          <p:spTgt spid="59"/>
                                        </p:tgtEl>
                                        <p:attrNameLst>
                                          <p:attrName>ppt_x</p:attrName>
                                        </p:attrNameLst>
                                      </p:cBhvr>
                                      <p:tavLst>
                                        <p:tav tm="0">
                                          <p:val>
                                            <p:strVal val="0-#ppt_w/2"/>
                                          </p:val>
                                        </p:tav>
                                        <p:tav tm="100000">
                                          <p:val>
                                            <p:strVal val="#ppt_x"/>
                                          </p:val>
                                        </p:tav>
                                      </p:tavLst>
                                    </p:anim>
                                    <p:anim calcmode="lin" valueType="num">
                                      <p:cBhvr additive="base">
                                        <p:cTn id="132" dur="500" fill="hold"/>
                                        <p:tgtEl>
                                          <p:spTgt spid="59"/>
                                        </p:tgtEl>
                                        <p:attrNameLst>
                                          <p:attrName>ppt_y</p:attrName>
                                        </p:attrNameLst>
                                      </p:cBhvr>
                                      <p:tavLst>
                                        <p:tav tm="0">
                                          <p:val>
                                            <p:strVal val="#ppt_y"/>
                                          </p:val>
                                        </p:tav>
                                        <p:tav tm="100000">
                                          <p:val>
                                            <p:strVal val="#ppt_y"/>
                                          </p:val>
                                        </p:tav>
                                      </p:tavLst>
                                    </p:anim>
                                  </p:childTnLst>
                                </p:cTn>
                              </p:par>
                            </p:childTnLst>
                          </p:cTn>
                        </p:par>
                        <p:par>
                          <p:cTn id="133" fill="hold">
                            <p:stCondLst>
                              <p:cond delay="10350"/>
                            </p:stCondLst>
                            <p:childTnLst>
                              <p:par>
                                <p:cTn id="134" presetID="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 calcmode="lin" valueType="num">
                                      <p:cBhvr additive="base">
                                        <p:cTn id="136" dur="500" fill="hold"/>
                                        <p:tgtEl>
                                          <p:spTgt spid="60"/>
                                        </p:tgtEl>
                                        <p:attrNameLst>
                                          <p:attrName>ppt_x</p:attrName>
                                        </p:attrNameLst>
                                      </p:cBhvr>
                                      <p:tavLst>
                                        <p:tav tm="0">
                                          <p:val>
                                            <p:strVal val="0-#ppt_w/2"/>
                                          </p:val>
                                        </p:tav>
                                        <p:tav tm="100000">
                                          <p:val>
                                            <p:strVal val="#ppt_x"/>
                                          </p:val>
                                        </p:tav>
                                      </p:tavLst>
                                    </p:anim>
                                    <p:anim calcmode="lin" valueType="num">
                                      <p:cBhvr additive="base">
                                        <p:cTn id="137" dur="500" fill="hold"/>
                                        <p:tgtEl>
                                          <p:spTgt spid="60"/>
                                        </p:tgtEl>
                                        <p:attrNameLst>
                                          <p:attrName>ppt_y</p:attrName>
                                        </p:attrNameLst>
                                      </p:cBhvr>
                                      <p:tavLst>
                                        <p:tav tm="0">
                                          <p:val>
                                            <p:strVal val="#ppt_y"/>
                                          </p:val>
                                        </p:tav>
                                        <p:tav tm="100000">
                                          <p:val>
                                            <p:strVal val="#ppt_y"/>
                                          </p:val>
                                        </p:tav>
                                      </p:tavLst>
                                    </p:anim>
                                  </p:childTnLst>
                                </p:cTn>
                              </p:par>
                            </p:childTnLst>
                          </p:cTn>
                        </p:par>
                        <p:par>
                          <p:cTn id="138" fill="hold">
                            <p:stCondLst>
                              <p:cond delay="10850"/>
                            </p:stCondLst>
                            <p:childTnLst>
                              <p:par>
                                <p:cTn id="139" presetID="26" presetClass="emph" presetSubtype="0" fill="hold" grpId="1" nodeType="afterEffect">
                                  <p:stCondLst>
                                    <p:cond delay="0"/>
                                  </p:stCondLst>
                                  <p:childTnLst>
                                    <p:animEffect transition="out" filter="fade">
                                      <p:cBhvr>
                                        <p:cTn id="140" dur="500" tmFilter="0, 0; .2, .5; .8, .5; 1, 0"/>
                                        <p:tgtEl>
                                          <p:spTgt spid="60"/>
                                        </p:tgtEl>
                                      </p:cBhvr>
                                    </p:animEffect>
                                    <p:animScale>
                                      <p:cBhvr>
                                        <p:cTn id="141" dur="250" autoRev="1" fill="hold"/>
                                        <p:tgtEl>
                                          <p:spTgt spid="6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animBg="1"/>
      <p:bldP spid="28" grpId="0" animBg="1"/>
      <p:bldP spid="33" grpId="0" animBg="1"/>
      <p:bldP spid="34" grpId="0" animBg="1"/>
      <p:bldP spid="35" grpId="0" animBg="1"/>
      <p:bldP spid="36" grpId="0" animBg="1"/>
      <p:bldP spid="37" grpId="0" animBg="1"/>
      <p:bldP spid="38" grpId="0" animBg="1"/>
      <p:bldP spid="40" grpId="0" animBg="1"/>
      <p:bldP spid="48" grpId="0" animBg="1"/>
      <p:bldP spid="49" grpId="0" animBg="1"/>
      <p:bldP spid="50" grpId="0" animBg="1"/>
      <p:bldP spid="51" grpId="0" animBg="1"/>
      <p:bldP spid="52" grpId="0" animBg="1"/>
      <p:bldP spid="53" grpId="0" animBg="1"/>
      <p:bldP spid="54" grpId="0" animBg="1"/>
      <p:bldP spid="39" grpId="0" animBg="1"/>
      <p:bldP spid="39" grpId="1" animBg="1"/>
      <p:bldP spid="55" grpId="0" animBg="1"/>
      <p:bldP spid="56" grpId="0" animBg="1"/>
      <p:bldP spid="57" grpId="0" animBg="1"/>
      <p:bldP spid="58" grpId="0" animBg="1"/>
      <p:bldP spid="59" grpId="0" animBg="1"/>
      <p:bldP spid="60" grpId="0" animBg="1"/>
      <p:bldP spid="60" grpId="1"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re 1"/>
          <p:cNvSpPr txBox="1">
            <a:spLocks/>
          </p:cNvSpPr>
          <p:nvPr/>
        </p:nvSpPr>
        <p:spPr>
          <a:xfrm>
            <a:off x="0" y="1354515"/>
            <a:ext cx="9144000" cy="5727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400" b="1" dirty="0">
                <a:latin typeface="Futura Std Book" pitchFamily="34" charset="0"/>
              </a:rPr>
              <a:t>Les votes en CSA : selon </a:t>
            </a:r>
            <a:r>
              <a:rPr lang="fr-FR" sz="2400" b="1" dirty="0">
                <a:solidFill>
                  <a:srgbClr val="0070C0"/>
                </a:solidFill>
                <a:latin typeface="Futura Std Book" pitchFamily="34" charset="0"/>
              </a:rPr>
              <a:t>votre affectation</a:t>
            </a:r>
          </a:p>
        </p:txBody>
      </p:sp>
      <p:grpSp>
        <p:nvGrpSpPr>
          <p:cNvPr id="38" name="Groupe 37">
            <a:extLst>
              <a:ext uri="{FF2B5EF4-FFF2-40B4-BE49-F238E27FC236}">
                <a16:creationId xmlns:a16="http://schemas.microsoft.com/office/drawing/2014/main" id="{1E043A48-7204-4EEA-AE8C-FA69CB92E5E6}"/>
              </a:ext>
            </a:extLst>
          </p:cNvPr>
          <p:cNvGrpSpPr/>
          <p:nvPr/>
        </p:nvGrpSpPr>
        <p:grpSpPr>
          <a:xfrm>
            <a:off x="614721" y="-94451"/>
            <a:ext cx="8390977" cy="1348285"/>
            <a:chOff x="614721" y="-94451"/>
            <a:chExt cx="8390977" cy="1348285"/>
          </a:xfrm>
        </p:grpSpPr>
        <p:pic>
          <p:nvPicPr>
            <p:cNvPr id="54" name="Image 53">
              <a:extLst>
                <a:ext uri="{FF2B5EF4-FFF2-40B4-BE49-F238E27FC236}">
                  <a16:creationId xmlns:a16="http://schemas.microsoft.com/office/drawing/2014/main" id="{4DE3CFB6-8383-4704-B84C-DBA9D3B04E01}"/>
                </a:ext>
              </a:extLst>
            </p:cNvPr>
            <p:cNvPicPr/>
            <p:nvPr/>
          </p:nvPicPr>
          <p:blipFill>
            <a:blip r:embed="rId2" cstate="print"/>
            <a:srcRect/>
            <a:stretch>
              <a:fillRect/>
            </a:stretch>
          </p:blipFill>
          <p:spPr bwMode="auto">
            <a:xfrm>
              <a:off x="5567188" y="0"/>
              <a:ext cx="890463" cy="893294"/>
            </a:xfrm>
            <a:prstGeom prst="rect">
              <a:avLst/>
            </a:prstGeom>
            <a:noFill/>
          </p:spPr>
        </p:pic>
        <p:pic>
          <p:nvPicPr>
            <p:cNvPr id="55" name="Image 54">
              <a:extLst>
                <a:ext uri="{FF2B5EF4-FFF2-40B4-BE49-F238E27FC236}">
                  <a16:creationId xmlns:a16="http://schemas.microsoft.com/office/drawing/2014/main" id="{7F2A52EF-C3E2-4F29-946B-05EDB0C2B1BC}"/>
                </a:ext>
              </a:extLst>
            </p:cNvPr>
            <p:cNvPicPr/>
            <p:nvPr/>
          </p:nvPicPr>
          <p:blipFill>
            <a:blip r:embed="rId3" cstate="print"/>
            <a:srcRect/>
            <a:stretch>
              <a:fillRect/>
            </a:stretch>
          </p:blipFill>
          <p:spPr bwMode="auto">
            <a:xfrm>
              <a:off x="6372200" y="33887"/>
              <a:ext cx="948467" cy="954665"/>
            </a:xfrm>
            <a:prstGeom prst="rect">
              <a:avLst/>
            </a:prstGeom>
            <a:noFill/>
          </p:spPr>
        </p:pic>
        <p:pic>
          <p:nvPicPr>
            <p:cNvPr id="56" name="Image 55">
              <a:extLst>
                <a:ext uri="{FF2B5EF4-FFF2-40B4-BE49-F238E27FC236}">
                  <a16:creationId xmlns:a16="http://schemas.microsoft.com/office/drawing/2014/main" id="{52873E3F-88FB-4C94-8840-5F4D08978727}"/>
                </a:ext>
              </a:extLst>
            </p:cNvPr>
            <p:cNvPicPr/>
            <p:nvPr/>
          </p:nvPicPr>
          <p:blipFill>
            <a:blip r:embed="rId4" cstate="print"/>
            <a:srcRect/>
            <a:stretch>
              <a:fillRect/>
            </a:stretch>
          </p:blipFill>
          <p:spPr bwMode="auto">
            <a:xfrm>
              <a:off x="4499992" y="183245"/>
              <a:ext cx="1067196" cy="1070589"/>
            </a:xfrm>
            <a:prstGeom prst="rect">
              <a:avLst/>
            </a:prstGeom>
            <a:noFill/>
          </p:spPr>
        </p:pic>
        <p:pic>
          <p:nvPicPr>
            <p:cNvPr id="57" name="Image 56">
              <a:extLst>
                <a:ext uri="{FF2B5EF4-FFF2-40B4-BE49-F238E27FC236}">
                  <a16:creationId xmlns:a16="http://schemas.microsoft.com/office/drawing/2014/main" id="{0B220FB2-F3E5-4ADC-AD78-AA1B20A19851}"/>
                </a:ext>
              </a:extLst>
            </p:cNvPr>
            <p:cNvPicPr/>
            <p:nvPr/>
          </p:nvPicPr>
          <p:blipFill>
            <a:blip r:embed="rId5" cstate="print"/>
            <a:srcRect/>
            <a:stretch>
              <a:fillRect/>
            </a:stretch>
          </p:blipFill>
          <p:spPr bwMode="auto">
            <a:xfrm>
              <a:off x="3995936" y="33887"/>
              <a:ext cx="648474" cy="634171"/>
            </a:xfrm>
            <a:prstGeom prst="rect">
              <a:avLst/>
            </a:prstGeom>
            <a:noFill/>
          </p:spPr>
        </p:pic>
        <p:pic>
          <p:nvPicPr>
            <p:cNvPr id="58" name="Image 57">
              <a:extLst>
                <a:ext uri="{FF2B5EF4-FFF2-40B4-BE49-F238E27FC236}">
                  <a16:creationId xmlns:a16="http://schemas.microsoft.com/office/drawing/2014/main" id="{592C0D9B-57BA-45B3-9D0A-14018995B9FF}"/>
                </a:ext>
              </a:extLst>
            </p:cNvPr>
            <p:cNvPicPr/>
            <p:nvPr/>
          </p:nvPicPr>
          <p:blipFill>
            <a:blip r:embed="rId6" cstate="print"/>
            <a:srcRect/>
            <a:stretch>
              <a:fillRect/>
            </a:stretch>
          </p:blipFill>
          <p:spPr bwMode="auto">
            <a:xfrm>
              <a:off x="3275856" y="268484"/>
              <a:ext cx="897260" cy="900113"/>
            </a:xfrm>
            <a:prstGeom prst="rect">
              <a:avLst/>
            </a:prstGeom>
            <a:noFill/>
          </p:spPr>
        </p:pic>
        <p:pic>
          <p:nvPicPr>
            <p:cNvPr id="59" name="Image 58">
              <a:extLst>
                <a:ext uri="{FF2B5EF4-FFF2-40B4-BE49-F238E27FC236}">
                  <a16:creationId xmlns:a16="http://schemas.microsoft.com/office/drawing/2014/main" id="{1E1D8B9A-F7ED-4F36-92FE-E2655F567BD2}"/>
                </a:ext>
              </a:extLst>
            </p:cNvPr>
            <p:cNvPicPr/>
            <p:nvPr/>
          </p:nvPicPr>
          <p:blipFill>
            <a:blip r:embed="rId7" cstate="print"/>
            <a:srcRect/>
            <a:stretch>
              <a:fillRect/>
            </a:stretch>
          </p:blipFill>
          <p:spPr bwMode="auto">
            <a:xfrm>
              <a:off x="7727782" y="-94451"/>
              <a:ext cx="1277916" cy="1288798"/>
            </a:xfrm>
            <a:prstGeom prst="rect">
              <a:avLst/>
            </a:prstGeom>
            <a:noFill/>
          </p:spPr>
        </p:pic>
        <p:pic>
          <p:nvPicPr>
            <p:cNvPr id="60" name="Image 59">
              <a:extLst>
                <a:ext uri="{FF2B5EF4-FFF2-40B4-BE49-F238E27FC236}">
                  <a16:creationId xmlns:a16="http://schemas.microsoft.com/office/drawing/2014/main" id="{D992CBBA-0A1F-46E2-ADD9-FF39781616CD}"/>
                </a:ext>
              </a:extLst>
            </p:cNvPr>
            <p:cNvPicPr/>
            <p:nvPr/>
          </p:nvPicPr>
          <p:blipFill>
            <a:blip r:embed="rId8" cstate="print"/>
            <a:srcRect/>
            <a:stretch>
              <a:fillRect/>
            </a:stretch>
          </p:blipFill>
          <p:spPr bwMode="auto">
            <a:xfrm>
              <a:off x="7320667" y="549948"/>
              <a:ext cx="539715" cy="538704"/>
            </a:xfrm>
            <a:prstGeom prst="rect">
              <a:avLst/>
            </a:prstGeom>
            <a:noFill/>
          </p:spPr>
        </p:pic>
        <p:pic>
          <p:nvPicPr>
            <p:cNvPr id="61" name="Image 60">
              <a:extLst>
                <a:ext uri="{FF2B5EF4-FFF2-40B4-BE49-F238E27FC236}">
                  <a16:creationId xmlns:a16="http://schemas.microsoft.com/office/drawing/2014/main" id="{A400755A-A4EC-4735-B4B9-6DDC79BD58D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4721" y="171649"/>
              <a:ext cx="2186901" cy="1022698"/>
            </a:xfrm>
            <a:prstGeom prst="rect">
              <a:avLst/>
            </a:prstGeom>
          </p:spPr>
        </p:pic>
      </p:grpSp>
      <p:graphicFrame>
        <p:nvGraphicFramePr>
          <p:cNvPr id="2" name="Tableau 1">
            <a:extLst>
              <a:ext uri="{FF2B5EF4-FFF2-40B4-BE49-F238E27FC236}">
                <a16:creationId xmlns:a16="http://schemas.microsoft.com/office/drawing/2014/main" id="{B6CE14CD-A80F-4329-B29E-7DFB5F22E0DE}"/>
              </a:ext>
            </a:extLst>
          </p:cNvPr>
          <p:cNvGraphicFramePr>
            <a:graphicFrameLocks noGrp="1"/>
          </p:cNvGraphicFramePr>
          <p:nvPr>
            <p:extLst>
              <p:ext uri="{D42A27DB-BD31-4B8C-83A1-F6EECF244321}">
                <p14:modId xmlns:p14="http://schemas.microsoft.com/office/powerpoint/2010/main" val="1745521692"/>
              </p:ext>
            </p:extLst>
          </p:nvPr>
        </p:nvGraphicFramePr>
        <p:xfrm>
          <a:off x="395536" y="2152526"/>
          <a:ext cx="8352928" cy="3996220"/>
        </p:xfrm>
        <a:graphic>
          <a:graphicData uri="http://schemas.openxmlformats.org/drawingml/2006/table">
            <a:tbl>
              <a:tblPr firstRow="1" firstCol="1" bandRow="1">
                <a:tableStyleId>{5C22544A-7EE6-4342-B048-85BDC9FD1C3A}</a:tableStyleId>
              </a:tblPr>
              <a:tblGrid>
                <a:gridCol w="2880320">
                  <a:extLst>
                    <a:ext uri="{9D8B030D-6E8A-4147-A177-3AD203B41FA5}">
                      <a16:colId xmlns:a16="http://schemas.microsoft.com/office/drawing/2014/main" val="1902258372"/>
                    </a:ext>
                  </a:extLst>
                </a:gridCol>
                <a:gridCol w="2664296">
                  <a:extLst>
                    <a:ext uri="{9D8B030D-6E8A-4147-A177-3AD203B41FA5}">
                      <a16:colId xmlns:a16="http://schemas.microsoft.com/office/drawing/2014/main" val="2392146041"/>
                    </a:ext>
                  </a:extLst>
                </a:gridCol>
                <a:gridCol w="936104">
                  <a:extLst>
                    <a:ext uri="{9D8B030D-6E8A-4147-A177-3AD203B41FA5}">
                      <a16:colId xmlns:a16="http://schemas.microsoft.com/office/drawing/2014/main" val="3834054018"/>
                    </a:ext>
                  </a:extLst>
                </a:gridCol>
                <a:gridCol w="1152128">
                  <a:extLst>
                    <a:ext uri="{9D8B030D-6E8A-4147-A177-3AD203B41FA5}">
                      <a16:colId xmlns:a16="http://schemas.microsoft.com/office/drawing/2014/main" val="2862149472"/>
                    </a:ext>
                  </a:extLst>
                </a:gridCol>
                <a:gridCol w="720080">
                  <a:extLst>
                    <a:ext uri="{9D8B030D-6E8A-4147-A177-3AD203B41FA5}">
                      <a16:colId xmlns:a16="http://schemas.microsoft.com/office/drawing/2014/main" val="2161291727"/>
                    </a:ext>
                  </a:extLst>
                </a:gridCol>
              </a:tblGrid>
              <a:tr h="251215">
                <a:tc gridSpan="2">
                  <a:txBody>
                    <a:bodyPr/>
                    <a:lstStyle/>
                    <a:p>
                      <a:pPr algn="l">
                        <a:lnSpc>
                          <a:spcPct val="115000"/>
                        </a:lnSpc>
                        <a:spcAft>
                          <a:spcPts val="1000"/>
                        </a:spcAft>
                      </a:pPr>
                      <a:r>
                        <a:rPr lang="fr-FR" sz="1800" dirty="0">
                          <a:solidFill>
                            <a:srgbClr val="0070C0"/>
                          </a:solidFill>
                          <a:effectLst/>
                        </a:rPr>
                        <a:t>votre affectation  </a:t>
                      </a:r>
                      <a:r>
                        <a:rPr lang="fr-FR" sz="1800" dirty="0">
                          <a:solidFill>
                            <a:srgbClr val="0070C0"/>
                          </a:solidFill>
                          <a:effectLst/>
                          <a:sym typeface="Wingdings" panose="05000000000000000000" pitchFamily="2" charset="2"/>
                        </a:rPr>
                        <a:t></a:t>
                      </a:r>
                      <a:endParaRPr lang="fr-FR" sz="1600" dirty="0">
                        <a:solidFill>
                          <a:srgbClr val="0070C0"/>
                        </a:solidFill>
                        <a:effectLst/>
                        <a:latin typeface="Arial" panose="020B0604020202020204" pitchFamily="34" charset="0"/>
                        <a:ea typeface="Calibri" panose="020F0502020204030204" pitchFamily="34" charset="0"/>
                      </a:endParaRPr>
                    </a:p>
                  </a:txBody>
                  <a:tcPr marL="68580" marR="68580" marT="0" marB="0" anchor="ctr">
                    <a:noFill/>
                  </a:tcPr>
                </a:tc>
                <a:tc hMerge="1">
                  <a:txBody>
                    <a:bodyPr/>
                    <a:lstStyle/>
                    <a:p>
                      <a:endParaRPr lang="fr-FR"/>
                    </a:p>
                  </a:txBody>
                  <a:tcPr/>
                </a:tc>
                <a:tc>
                  <a:txBody>
                    <a:bodyPr/>
                    <a:lstStyle/>
                    <a:p>
                      <a:pPr algn="ctr">
                        <a:lnSpc>
                          <a:spcPct val="115000"/>
                        </a:lnSpc>
                        <a:spcAft>
                          <a:spcPts val="1000"/>
                        </a:spcAft>
                      </a:pPr>
                      <a:r>
                        <a:rPr lang="fr-FR" sz="1600" b="1" dirty="0">
                          <a:effectLst/>
                        </a:rPr>
                        <a:t>CSA</a:t>
                      </a:r>
                      <a:r>
                        <a:rPr lang="fr-FR" sz="1100" b="1" dirty="0">
                          <a:effectLst/>
                        </a:rPr>
                        <a:t> ministériel</a:t>
                      </a:r>
                      <a:endParaRPr lang="fr-FR" sz="1050" b="1"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r>
                        <a:rPr lang="fr-FR" sz="1600" b="1" dirty="0">
                          <a:effectLst/>
                        </a:rPr>
                        <a:t>CSA</a:t>
                      </a:r>
                      <a:r>
                        <a:rPr lang="fr-FR" sz="1100" b="1" dirty="0">
                          <a:effectLst/>
                        </a:rPr>
                        <a:t> académique</a:t>
                      </a:r>
                      <a:endParaRPr lang="fr-FR" sz="1050" b="1"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r>
                        <a:rPr lang="fr-FR" sz="1600" b="1" dirty="0">
                          <a:effectLst/>
                        </a:rPr>
                        <a:t>CSA</a:t>
                      </a:r>
                      <a:r>
                        <a:rPr lang="fr-FR" sz="1100" b="1" dirty="0">
                          <a:effectLst/>
                        </a:rPr>
                        <a:t> </a:t>
                      </a:r>
                      <a:r>
                        <a:rPr lang="fr-FR" sz="1100" b="1" dirty="0" err="1">
                          <a:effectLst/>
                        </a:rPr>
                        <a:t>étabt</a:t>
                      </a:r>
                      <a:endParaRPr lang="fr-FR" sz="1050" b="1" dirty="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802712418"/>
                  </a:ext>
                </a:extLst>
              </a:tr>
              <a:tr h="360000">
                <a:tc rowSpan="2">
                  <a:txBody>
                    <a:bodyPr/>
                    <a:lstStyle/>
                    <a:p>
                      <a:pPr algn="r">
                        <a:lnSpc>
                          <a:spcPct val="100000"/>
                        </a:lnSpc>
                        <a:spcAft>
                          <a:spcPts val="0"/>
                        </a:spcAft>
                      </a:pPr>
                      <a:r>
                        <a:rPr lang="fr-FR" sz="1200" b="1" dirty="0">
                          <a:effectLst/>
                          <a:latin typeface="Arial Narrow" panose="020B0606020202030204" pitchFamily="34" charset="0"/>
                          <a:ea typeface="Calibri" panose="020F0502020204030204" pitchFamily="34" charset="0"/>
                        </a:rPr>
                        <a:t>établissements PUBLICS du second degré, écoles</a:t>
                      </a:r>
                      <a:r>
                        <a:rPr lang="fr-FR" sz="1200" b="0" dirty="0">
                          <a:effectLst/>
                          <a:latin typeface="Arial Narrow" panose="020B0606020202030204" pitchFamily="34" charset="0"/>
                          <a:ea typeface="Calibri" panose="020F0502020204030204" pitchFamily="34" charset="0"/>
                        </a:rPr>
                        <a:t>, </a:t>
                      </a:r>
                    </a:p>
                    <a:p>
                      <a:pPr algn="r">
                        <a:lnSpc>
                          <a:spcPct val="100000"/>
                        </a:lnSpc>
                        <a:spcAft>
                          <a:spcPts val="0"/>
                        </a:spcAft>
                      </a:pPr>
                      <a:r>
                        <a:rPr lang="fr-FR" sz="1200" b="0" dirty="0">
                          <a:effectLst/>
                          <a:latin typeface="Arial Narrow" panose="020B0606020202030204" pitchFamily="34" charset="0"/>
                          <a:ea typeface="Calibri" panose="020F0502020204030204" pitchFamily="34" charset="0"/>
                        </a:rPr>
                        <a:t>services centraux et déconcentrés du MENESR</a:t>
                      </a:r>
                    </a:p>
                  </a:txBody>
                  <a:tcPr marL="68580" marR="68580" marT="0" marB="0" anchor="ctr"/>
                </a:tc>
                <a:tc>
                  <a:txBody>
                    <a:bodyPr/>
                    <a:lstStyle/>
                    <a:p>
                      <a:pPr algn="r">
                        <a:lnSpc>
                          <a:spcPct val="100000"/>
                        </a:lnSpc>
                        <a:spcAft>
                          <a:spcPts val="0"/>
                        </a:spcAft>
                      </a:pPr>
                      <a:r>
                        <a:rPr lang="fr-FR" sz="1200" b="0" dirty="0">
                          <a:effectLst/>
                          <a:latin typeface="Arial Narrow" panose="020B0606020202030204" pitchFamily="34" charset="0"/>
                          <a:ea typeface="Calibri" panose="020F0502020204030204" pitchFamily="34" charset="0"/>
                        </a:rPr>
                        <a:t>Personnels titulaires, stagiaires, non titulaires (de droit public ou privé)</a:t>
                      </a:r>
                    </a:p>
                  </a:txBody>
                  <a:tcPr marL="68580" marR="68580" marT="0" marB="0" anchor="ctr"/>
                </a:tc>
                <a:tc>
                  <a:txBody>
                    <a:bodyPr/>
                    <a:lstStyle/>
                    <a:p>
                      <a:pPr algn="ctr">
                        <a:lnSpc>
                          <a:spcPct val="115000"/>
                        </a:lnSpc>
                        <a:spcAft>
                          <a:spcPts val="1000"/>
                        </a:spcAft>
                      </a:pPr>
                      <a:r>
                        <a:rPr lang="fr-FR" sz="1200" b="1" dirty="0">
                          <a:effectLst/>
                          <a:latin typeface="Arial Narrow" panose="020B0606020202030204" pitchFamily="34" charset="0"/>
                        </a:rPr>
                        <a:t>CSA MEN</a:t>
                      </a:r>
                    </a:p>
                  </a:txBody>
                  <a:tcPr marL="68580" marR="68580" marT="0" marB="0" anchor="ctr"/>
                </a:tc>
                <a:tc>
                  <a:txBody>
                    <a:bodyPr/>
                    <a:lstStyle/>
                    <a:p>
                      <a:pPr algn="ctr">
                        <a:lnSpc>
                          <a:spcPct val="115000"/>
                        </a:lnSpc>
                        <a:spcAft>
                          <a:spcPts val="1000"/>
                        </a:spcAft>
                      </a:pPr>
                      <a:r>
                        <a:rPr lang="fr-FR" sz="1200" b="1" dirty="0">
                          <a:effectLst/>
                          <a:latin typeface="Arial Narrow" panose="020B0606020202030204" pitchFamily="34" charset="0"/>
                        </a:rPr>
                        <a:t>CSA </a:t>
                      </a:r>
                      <a:r>
                        <a:rPr lang="fr-FR" sz="1200" b="1" dirty="0" err="1">
                          <a:effectLst/>
                          <a:latin typeface="Arial Narrow" panose="020B0606020202030204" pitchFamily="34" charset="0"/>
                        </a:rPr>
                        <a:t>acad</a:t>
                      </a:r>
                      <a:endParaRPr lang="fr-FR" sz="1200" b="1" dirty="0">
                        <a:effectLst/>
                        <a:latin typeface="Arial Narrow" panose="020B0606020202030204" pitchFamily="34" charset="0"/>
                      </a:endParaRPr>
                    </a:p>
                  </a:txBody>
                  <a:tcPr marL="68580" marR="68580" marT="0" marB="0" anchor="ctr"/>
                </a:tc>
                <a:tc>
                  <a:txBody>
                    <a:bodyPr/>
                    <a:lstStyle/>
                    <a:p>
                      <a:pPr algn="ctr">
                        <a:lnSpc>
                          <a:spcPct val="115000"/>
                        </a:lnSpc>
                        <a:spcAft>
                          <a:spcPts val="1000"/>
                        </a:spcAft>
                      </a:pPr>
                      <a:r>
                        <a:rPr lang="fr-FR" sz="1200" b="1" dirty="0">
                          <a:effectLst/>
                          <a:latin typeface="Arial Narrow" panose="020B0606020202030204" pitchFamily="34" charset="0"/>
                        </a:rPr>
                        <a:t> </a:t>
                      </a:r>
                      <a:endParaRPr lang="fr-FR" sz="1200" b="1" dirty="0">
                        <a:effectLst/>
                        <a:latin typeface="Arial Narrow" panose="020B0606020202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615318944"/>
                  </a:ext>
                </a:extLst>
              </a:tr>
              <a:tr h="360000">
                <a:tc vMerge="1">
                  <a:txBody>
                    <a:bodyPr/>
                    <a:lstStyle/>
                    <a:p>
                      <a:pPr algn="r">
                        <a:lnSpc>
                          <a:spcPct val="115000"/>
                        </a:lnSpc>
                        <a:spcAft>
                          <a:spcPts val="1000"/>
                        </a:spcAft>
                      </a:pPr>
                      <a:endParaRPr lang="fr-FR" sz="1200" b="0" dirty="0">
                        <a:effectLst/>
                        <a:latin typeface="Arial Narrow" panose="020B0606020202030204" pitchFamily="34" charset="0"/>
                        <a:ea typeface="Calibri" panose="020F0502020204030204" pitchFamily="34" charset="0"/>
                      </a:endParaRPr>
                    </a:p>
                  </a:txBody>
                  <a:tcPr marL="68580" marR="68580" marT="0" marB="0" anchor="ctr"/>
                </a:tc>
                <a:tc>
                  <a:txBody>
                    <a:bodyPr/>
                    <a:lstStyle/>
                    <a:p>
                      <a:pPr algn="r">
                        <a:lnSpc>
                          <a:spcPct val="115000"/>
                        </a:lnSpc>
                        <a:spcAft>
                          <a:spcPts val="1000"/>
                        </a:spcAft>
                      </a:pPr>
                      <a:r>
                        <a:rPr lang="fr-FR" sz="1200" b="0" dirty="0">
                          <a:effectLst/>
                          <a:latin typeface="Arial Narrow" panose="020B0606020202030204" pitchFamily="34" charset="0"/>
                          <a:ea typeface="Calibri" panose="020F0502020204030204" pitchFamily="34" charset="0"/>
                        </a:rPr>
                        <a:t>Personnels des bibliothèques, ITRF, ingénieurs d’étude, ASI, TRF, ATRF </a:t>
                      </a:r>
                    </a:p>
                  </a:txBody>
                  <a:tcPr marL="68580" marR="68580" marT="0" marB="0" anchor="ctr"/>
                </a:tc>
                <a:tc>
                  <a:txBody>
                    <a:bodyPr/>
                    <a:lstStyle/>
                    <a:p>
                      <a:pPr algn="ctr">
                        <a:lnSpc>
                          <a:spcPct val="100000"/>
                        </a:lnSpc>
                        <a:spcAft>
                          <a:spcPts val="0"/>
                        </a:spcAft>
                      </a:pPr>
                      <a:r>
                        <a:rPr lang="fr-FR" sz="1200" b="1" dirty="0">
                          <a:solidFill>
                            <a:schemeClr val="bg1">
                              <a:lumMod val="50000"/>
                            </a:schemeClr>
                          </a:solidFill>
                          <a:effectLst/>
                          <a:latin typeface="Arial Narrow" panose="020B0606020202030204" pitchFamily="34" charset="0"/>
                        </a:rPr>
                        <a:t>CSA MESRI</a:t>
                      </a:r>
                      <a:endParaRPr lang="fr-FR" sz="1200" b="0" dirty="0">
                        <a:solidFill>
                          <a:schemeClr val="bg1">
                            <a:lumMod val="50000"/>
                          </a:schemeClr>
                        </a:solidFill>
                        <a:effectLst/>
                        <a:latin typeface="Arial Narrow" panose="020B060602020203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r>
                        <a:rPr lang="fr-FR" sz="1200" b="1" dirty="0">
                          <a:effectLst/>
                          <a:latin typeface="Arial Narrow" panose="020B0606020202030204" pitchFamily="34" charset="0"/>
                        </a:rPr>
                        <a:t>CSA </a:t>
                      </a:r>
                      <a:r>
                        <a:rPr lang="fr-FR" sz="1200" b="1" dirty="0" err="1">
                          <a:effectLst/>
                          <a:latin typeface="Arial Narrow" panose="020B0606020202030204" pitchFamily="34" charset="0"/>
                        </a:rPr>
                        <a:t>acad</a:t>
                      </a:r>
                      <a:endParaRPr lang="fr-FR" sz="1200" b="1" dirty="0">
                        <a:effectLst/>
                        <a:latin typeface="Arial Narrow" panose="020B0606020202030204" pitchFamily="34" charset="0"/>
                      </a:endParaRPr>
                    </a:p>
                  </a:txBody>
                  <a:tcPr marL="68580" marR="68580" marT="0" marB="0" anchor="ctr"/>
                </a:tc>
                <a:tc>
                  <a:txBody>
                    <a:bodyPr/>
                    <a:lstStyle/>
                    <a:p>
                      <a:pPr algn="ctr">
                        <a:lnSpc>
                          <a:spcPct val="115000"/>
                        </a:lnSpc>
                        <a:spcAft>
                          <a:spcPts val="1000"/>
                        </a:spcAft>
                      </a:pPr>
                      <a:endParaRPr lang="fr-FR" sz="1200" b="1" dirty="0">
                        <a:effectLst/>
                        <a:latin typeface="Arial Narrow" panose="020B0606020202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210760261"/>
                  </a:ext>
                </a:extLst>
              </a:tr>
              <a:tr h="360000">
                <a:tc>
                  <a:txBody>
                    <a:bodyPr/>
                    <a:lstStyle/>
                    <a:p>
                      <a:pPr algn="r">
                        <a:lnSpc>
                          <a:spcPct val="115000"/>
                        </a:lnSpc>
                        <a:spcAft>
                          <a:spcPts val="1000"/>
                        </a:spcAft>
                      </a:pPr>
                      <a:r>
                        <a:rPr lang="fr-FR" sz="1200" b="0" dirty="0">
                          <a:effectLst/>
                          <a:latin typeface="Arial Narrow" panose="020B0606020202030204" pitchFamily="34" charset="0"/>
                          <a:ea typeface="Calibri" panose="020F0502020204030204" pitchFamily="34" charset="0"/>
                        </a:rPr>
                        <a:t>Écoles européennes </a:t>
                      </a:r>
                    </a:p>
                  </a:txBody>
                  <a:tcPr marL="68580" marR="68580"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sz="1200" b="0" dirty="0">
                          <a:effectLst/>
                          <a:latin typeface="Arial Narrow" panose="020B0606020202030204" pitchFamily="34" charset="0"/>
                          <a:ea typeface="Calibri" panose="020F0502020204030204" pitchFamily="34" charset="0"/>
                        </a:rPr>
                        <a:t>Les enseignants du 2d D sont électeurs au CTA de Strasbourg.</a:t>
                      </a:r>
                    </a:p>
                    <a:p>
                      <a:pPr marL="0" marR="0" lvl="0" indent="0" algn="r" defTabSz="914400" rtl="0" eaLnBrk="1" fontAlgn="auto" latinLnBrk="0" hangingPunct="1">
                        <a:lnSpc>
                          <a:spcPct val="100000"/>
                        </a:lnSpc>
                        <a:spcBef>
                          <a:spcPts val="0"/>
                        </a:spcBef>
                        <a:spcAft>
                          <a:spcPts val="0"/>
                        </a:spcAft>
                        <a:buClrTx/>
                        <a:buSzTx/>
                        <a:buFontTx/>
                        <a:buNone/>
                        <a:tabLst/>
                        <a:defRPr/>
                      </a:pPr>
                      <a:r>
                        <a:rPr lang="fr-FR" sz="1200" b="0" dirty="0">
                          <a:effectLst/>
                          <a:latin typeface="Arial Narrow" panose="020B0606020202030204" pitchFamily="34" charset="0"/>
                          <a:ea typeface="Calibri" panose="020F0502020204030204" pitchFamily="34" charset="0"/>
                        </a:rPr>
                        <a:t>Ceux du 1D sont électeurs au CSA de l'académie d'origine.</a:t>
                      </a:r>
                    </a:p>
                  </a:txBody>
                  <a:tcPr marL="68580" marR="68580" marT="0" marB="0" anchor="ctr"/>
                </a:tc>
                <a:tc>
                  <a:txBody>
                    <a:bodyPr/>
                    <a:lstStyle/>
                    <a:p>
                      <a:pPr algn="ctr">
                        <a:lnSpc>
                          <a:spcPct val="115000"/>
                        </a:lnSpc>
                        <a:spcAft>
                          <a:spcPts val="1000"/>
                        </a:spcAft>
                      </a:pPr>
                      <a:r>
                        <a:rPr lang="fr-FR" sz="1200" b="1" dirty="0">
                          <a:effectLst/>
                          <a:latin typeface="Arial Narrow" panose="020B0606020202030204" pitchFamily="34" charset="0"/>
                        </a:rPr>
                        <a:t> CSA MEN</a:t>
                      </a:r>
                      <a:endParaRPr lang="fr-FR" sz="1200" b="1" dirty="0">
                        <a:effectLst/>
                        <a:latin typeface="Arial Narrow" panose="020B060602020203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r>
                        <a:rPr lang="fr-FR" sz="1200" b="1" dirty="0">
                          <a:effectLst/>
                          <a:latin typeface="Arial Narrow" panose="020B0606020202030204" pitchFamily="34" charset="0"/>
                        </a:rPr>
                        <a:t>CSA </a:t>
                      </a:r>
                      <a:r>
                        <a:rPr lang="fr-FR" sz="1200" b="1" dirty="0" err="1">
                          <a:effectLst/>
                          <a:latin typeface="Arial Narrow" panose="020B0606020202030204" pitchFamily="34" charset="0"/>
                        </a:rPr>
                        <a:t>acad</a:t>
                      </a:r>
                      <a:endParaRPr lang="fr-FR" sz="1200" b="1" dirty="0">
                        <a:effectLst/>
                        <a:latin typeface="Arial Narrow" panose="020B0606020202030204" pitchFamily="34" charset="0"/>
                      </a:endParaRPr>
                    </a:p>
                  </a:txBody>
                  <a:tcPr marL="68580" marR="68580" marT="0" marB="0" anchor="ctr"/>
                </a:tc>
                <a:tc>
                  <a:txBody>
                    <a:bodyPr/>
                    <a:lstStyle/>
                    <a:p>
                      <a:pPr algn="ctr">
                        <a:lnSpc>
                          <a:spcPct val="115000"/>
                        </a:lnSpc>
                        <a:spcAft>
                          <a:spcPts val="1000"/>
                        </a:spcAft>
                      </a:pPr>
                      <a:r>
                        <a:rPr lang="fr-FR" sz="1200" b="1" dirty="0">
                          <a:effectLst/>
                          <a:latin typeface="Arial Narrow" panose="020B0606020202030204" pitchFamily="34" charset="0"/>
                        </a:rPr>
                        <a:t> </a:t>
                      </a:r>
                      <a:endParaRPr lang="fr-FR" sz="1200" b="1" dirty="0">
                        <a:effectLst/>
                        <a:latin typeface="Arial Narrow" panose="020B0606020202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225233832"/>
                  </a:ext>
                </a:extLst>
              </a:tr>
              <a:tr h="360000">
                <a:tc>
                  <a:txBody>
                    <a:bodyPr/>
                    <a:lstStyle/>
                    <a:p>
                      <a:pPr marL="0" marR="0" lvl="0" indent="0" algn="r" defTabSz="914400" rtl="0" eaLnBrk="1" fontAlgn="auto" latinLnBrk="0" hangingPunct="1">
                        <a:lnSpc>
                          <a:spcPct val="115000"/>
                        </a:lnSpc>
                        <a:spcBef>
                          <a:spcPts val="0"/>
                        </a:spcBef>
                        <a:spcAft>
                          <a:spcPts val="1000"/>
                        </a:spcAft>
                        <a:buClrTx/>
                        <a:buSzTx/>
                        <a:buFontTx/>
                        <a:buNone/>
                        <a:tabLst/>
                        <a:defRPr/>
                      </a:pPr>
                      <a:r>
                        <a:rPr lang="fr-FR" sz="1200" b="0" dirty="0">
                          <a:effectLst/>
                          <a:latin typeface="Arial Narrow" panose="020B0606020202030204" pitchFamily="34" charset="0"/>
                          <a:ea typeface="Calibri" panose="020F0502020204030204" pitchFamily="34" charset="0"/>
                        </a:rPr>
                        <a:t>établissements PRIVÉS sous contrat</a:t>
                      </a:r>
                    </a:p>
                  </a:txBody>
                  <a:tcPr marL="68580" marR="68580" marT="0" marB="0" anchor="ctr"/>
                </a:tc>
                <a:tc>
                  <a:txBody>
                    <a:bodyPr/>
                    <a:lstStyle/>
                    <a:p>
                      <a:pPr algn="r">
                        <a:lnSpc>
                          <a:spcPct val="100000"/>
                        </a:lnSpc>
                        <a:spcAft>
                          <a:spcPts val="0"/>
                        </a:spcAft>
                      </a:pPr>
                      <a:r>
                        <a:rPr lang="fr-FR" sz="1200" b="0" dirty="0">
                          <a:effectLst/>
                          <a:latin typeface="Arial Narrow" panose="020B0606020202030204" pitchFamily="34" charset="0"/>
                          <a:ea typeface="Calibri" panose="020F0502020204030204" pitchFamily="34" charset="0"/>
                        </a:rPr>
                        <a:t>Titulaires du public nommés dans le privé, maîtres contractuels et agréés, délégués</a:t>
                      </a:r>
                    </a:p>
                    <a:p>
                      <a:pPr algn="r">
                        <a:lnSpc>
                          <a:spcPct val="100000"/>
                        </a:lnSpc>
                        <a:spcAft>
                          <a:spcPts val="0"/>
                        </a:spcAft>
                      </a:pPr>
                      <a:r>
                        <a:rPr lang="fr-FR" sz="1200" b="0" dirty="0">
                          <a:effectLst/>
                          <a:latin typeface="Arial Narrow" panose="020B0606020202030204" pitchFamily="34" charset="0"/>
                          <a:ea typeface="Calibri" panose="020F0502020204030204" pitchFamily="34" charset="0"/>
                        </a:rPr>
                        <a:t>Fonctions dans le public et le privé : électeurs là où est la + grosse quotité (ou la + ancienne si =)</a:t>
                      </a:r>
                    </a:p>
                  </a:txBody>
                  <a:tcPr marL="68580" marR="68580" marT="0" marB="0" anchor="ctr"/>
                </a:tc>
                <a:tc>
                  <a:txBody>
                    <a:bodyPr/>
                    <a:lstStyle/>
                    <a:p>
                      <a:pPr algn="ctr">
                        <a:lnSpc>
                          <a:spcPct val="115000"/>
                        </a:lnSpc>
                        <a:spcAft>
                          <a:spcPts val="1000"/>
                        </a:spcAft>
                      </a:pPr>
                      <a:r>
                        <a:rPr lang="fr-FR" sz="1200" b="1" dirty="0">
                          <a:effectLst/>
                          <a:latin typeface="Arial Narrow" panose="020B0606020202030204" pitchFamily="34" charset="0"/>
                        </a:rPr>
                        <a:t>CCMMEP </a:t>
                      </a:r>
                      <a:endParaRPr lang="fr-FR" sz="1200" b="1" dirty="0">
                        <a:effectLst/>
                        <a:latin typeface="Arial Narrow" panose="020B060602020203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r>
                        <a:rPr lang="fr-FR" sz="1200" b="1" dirty="0">
                          <a:effectLst/>
                          <a:latin typeface="Arial Narrow" panose="020B0606020202030204" pitchFamily="34" charset="0"/>
                          <a:ea typeface="Calibri" panose="020F0502020204030204" pitchFamily="34" charset="0"/>
                        </a:rPr>
                        <a:t>2D : CCMA</a:t>
                      </a:r>
                    </a:p>
                    <a:p>
                      <a:pPr algn="ctr">
                        <a:lnSpc>
                          <a:spcPct val="100000"/>
                        </a:lnSpc>
                        <a:spcAft>
                          <a:spcPts val="0"/>
                        </a:spcAft>
                      </a:pPr>
                      <a:r>
                        <a:rPr lang="fr-FR" sz="1200" b="1" dirty="0">
                          <a:effectLst/>
                          <a:latin typeface="Arial Narrow" panose="020B0606020202030204" pitchFamily="34" charset="0"/>
                          <a:ea typeface="Calibri" panose="020F0502020204030204" pitchFamily="34" charset="0"/>
                        </a:rPr>
                        <a:t>1D : CCMD ou CCMI</a:t>
                      </a:r>
                    </a:p>
                  </a:txBody>
                  <a:tcPr marL="68580" marR="68580" marT="0" marB="0" anchor="ctr"/>
                </a:tc>
                <a:tc>
                  <a:txBody>
                    <a:bodyPr/>
                    <a:lstStyle/>
                    <a:p>
                      <a:pPr algn="ctr">
                        <a:lnSpc>
                          <a:spcPct val="115000"/>
                        </a:lnSpc>
                        <a:spcAft>
                          <a:spcPts val="1000"/>
                        </a:spcAft>
                      </a:pPr>
                      <a:r>
                        <a:rPr lang="fr-FR" sz="1200" b="1">
                          <a:effectLst/>
                          <a:latin typeface="Arial Narrow" panose="020B0606020202030204" pitchFamily="34" charset="0"/>
                        </a:rPr>
                        <a:t> </a:t>
                      </a:r>
                      <a:endParaRPr lang="fr-FR" sz="1200" b="1">
                        <a:effectLst/>
                        <a:latin typeface="Arial Narrow" panose="020B0606020202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046767134"/>
                  </a:ext>
                </a:extLst>
              </a:tr>
              <a:tr h="360000">
                <a:tc gridSpan="2">
                  <a:txBody>
                    <a:bodyPr/>
                    <a:lstStyle/>
                    <a:p>
                      <a:pPr algn="r">
                        <a:lnSpc>
                          <a:spcPct val="115000"/>
                        </a:lnSpc>
                        <a:spcAft>
                          <a:spcPts val="1000"/>
                        </a:spcAft>
                      </a:pPr>
                      <a:r>
                        <a:rPr lang="fr-FR" sz="1200" b="0" dirty="0">
                          <a:effectLst/>
                          <a:latin typeface="Arial Narrow" panose="020B0606020202030204" pitchFamily="34" charset="0"/>
                          <a:ea typeface="Calibri" panose="020F0502020204030204" pitchFamily="34" charset="0"/>
                        </a:rPr>
                        <a:t>CANOPE , CNED, ONISEP, CIEP, CEREQ </a:t>
                      </a:r>
                    </a:p>
                  </a:txBody>
                  <a:tcPr marL="68580" marR="68580" marT="0" marB="0" anchor="ctr"/>
                </a:tc>
                <a:tc hMerge="1">
                  <a:txBody>
                    <a:bodyPr/>
                    <a:lstStyle/>
                    <a:p>
                      <a:pPr algn="r">
                        <a:lnSpc>
                          <a:spcPct val="115000"/>
                        </a:lnSpc>
                        <a:spcAft>
                          <a:spcPts val="1000"/>
                        </a:spcAft>
                      </a:pPr>
                      <a:endParaRPr lang="fr-FR" sz="1200" b="0" dirty="0">
                        <a:effectLst/>
                        <a:latin typeface="Arial Narrow" panose="020B060602020203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r>
                        <a:rPr lang="fr-FR" sz="1200" b="1" dirty="0">
                          <a:effectLst/>
                          <a:latin typeface="Arial Narrow" panose="020B0606020202030204" pitchFamily="34" charset="0"/>
                        </a:rPr>
                        <a:t> CSA MEN</a:t>
                      </a:r>
                      <a:endParaRPr lang="fr-FR" sz="1200" b="1" dirty="0">
                        <a:effectLst/>
                        <a:latin typeface="Arial Narrow" panose="020B060602020203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endParaRPr lang="fr-FR" sz="1200" b="1" dirty="0">
                        <a:effectLst/>
                        <a:latin typeface="Arial Narrow" panose="020B060602020203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r>
                        <a:rPr lang="fr-FR" sz="1200" b="1" dirty="0">
                          <a:solidFill>
                            <a:schemeClr val="bg1">
                              <a:lumMod val="50000"/>
                            </a:schemeClr>
                          </a:solidFill>
                          <a:effectLst/>
                          <a:latin typeface="Arial Narrow" panose="020B0606020202030204" pitchFamily="34" charset="0"/>
                        </a:rPr>
                        <a:t>CSA local</a:t>
                      </a:r>
                      <a:endParaRPr lang="fr-FR" sz="1200" b="1" dirty="0">
                        <a:solidFill>
                          <a:schemeClr val="bg1">
                            <a:lumMod val="50000"/>
                          </a:schemeClr>
                        </a:solidFill>
                        <a:effectLst/>
                        <a:latin typeface="Arial Narrow" panose="020B0606020202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2794281487"/>
                  </a:ext>
                </a:extLst>
              </a:tr>
              <a:tr h="360000">
                <a:tc gridSpan="2">
                  <a:txBody>
                    <a:bodyPr/>
                    <a:lstStyle/>
                    <a:p>
                      <a:pPr algn="r">
                        <a:lnSpc>
                          <a:spcPct val="115000"/>
                        </a:lnSpc>
                        <a:spcAft>
                          <a:spcPts val="1000"/>
                        </a:spcAft>
                      </a:pPr>
                      <a:r>
                        <a:rPr lang="fr-FR" sz="1200" b="0" dirty="0">
                          <a:effectLst/>
                          <a:latin typeface="Arial Narrow" panose="020B0606020202030204" pitchFamily="34" charset="0"/>
                          <a:ea typeface="Calibri" panose="020F0502020204030204" pitchFamily="34" charset="0"/>
                        </a:rPr>
                        <a:t>Établissements du supérieur et de la recherche </a:t>
                      </a:r>
                    </a:p>
                  </a:txBody>
                  <a:tcPr marL="68580" marR="68580" marT="0" marB="0" anchor="ctr"/>
                </a:tc>
                <a:tc hMerge="1">
                  <a:txBody>
                    <a:bodyPr/>
                    <a:lstStyle/>
                    <a:p>
                      <a:pPr algn="r">
                        <a:lnSpc>
                          <a:spcPct val="115000"/>
                        </a:lnSpc>
                        <a:spcAft>
                          <a:spcPts val="1000"/>
                        </a:spcAft>
                      </a:pPr>
                      <a:endParaRPr lang="fr-FR" sz="1200" b="0" dirty="0">
                        <a:effectLst/>
                        <a:latin typeface="Arial Narrow" panose="020B0606020202030204" pitchFamily="34" charset="0"/>
                        <a:ea typeface="Calibri" panose="020F0502020204030204" pitchFamily="34" charset="0"/>
                      </a:endParaRP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fr-FR" sz="1200" b="1" dirty="0">
                          <a:solidFill>
                            <a:schemeClr val="bg1">
                              <a:lumMod val="50000"/>
                            </a:schemeClr>
                          </a:solidFill>
                          <a:effectLst/>
                          <a:latin typeface="Arial Narrow" panose="020B0606020202030204" pitchFamily="34" charset="0"/>
                        </a:rPr>
                        <a:t>CSA MESRI</a:t>
                      </a:r>
                      <a:endParaRPr lang="fr-FR" sz="1200" b="0" dirty="0">
                        <a:solidFill>
                          <a:schemeClr val="bg1">
                            <a:lumMod val="50000"/>
                          </a:schemeClr>
                        </a:solidFill>
                        <a:effectLst/>
                        <a:latin typeface="Arial Narrow" panose="020B060602020203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endParaRPr lang="fr-FR" sz="1200" b="1" dirty="0">
                        <a:effectLst/>
                        <a:latin typeface="Arial Narrow" panose="020B0606020202030204" pitchFamily="34" charset="0"/>
                        <a:ea typeface="Calibri" panose="020F0502020204030204" pitchFamily="34" charset="0"/>
                      </a:endParaRP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fr-FR" sz="1200" b="1" dirty="0">
                          <a:solidFill>
                            <a:schemeClr val="bg1">
                              <a:lumMod val="50000"/>
                            </a:schemeClr>
                          </a:solidFill>
                          <a:effectLst/>
                          <a:latin typeface="Arial Narrow" panose="020B0606020202030204" pitchFamily="34" charset="0"/>
                        </a:rPr>
                        <a:t>CSA local </a:t>
                      </a:r>
                      <a:endParaRPr lang="fr-FR" sz="1200" b="1" dirty="0">
                        <a:solidFill>
                          <a:schemeClr val="bg1">
                            <a:lumMod val="50000"/>
                          </a:schemeClr>
                        </a:solidFill>
                        <a:effectLst/>
                        <a:latin typeface="Arial Narrow" panose="020B0606020202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69373744"/>
                  </a:ext>
                </a:extLst>
              </a:tr>
              <a:tr h="360000">
                <a:tc gridSpan="2">
                  <a:txBody>
                    <a:bodyPr/>
                    <a:lstStyle/>
                    <a:p>
                      <a:pPr algn="r">
                        <a:lnSpc>
                          <a:spcPct val="115000"/>
                        </a:lnSpc>
                        <a:spcAft>
                          <a:spcPts val="1000"/>
                        </a:spcAft>
                      </a:pPr>
                      <a:r>
                        <a:rPr lang="fr-FR" sz="1200" b="0" dirty="0">
                          <a:effectLst/>
                          <a:latin typeface="Arial Narrow" panose="020B0606020202030204" pitchFamily="34" charset="0"/>
                          <a:ea typeface="Calibri" panose="020F0502020204030204" pitchFamily="34" charset="0"/>
                        </a:rPr>
                        <a:t>détachés HORS MINISTÈRE MENESR</a:t>
                      </a:r>
                    </a:p>
                  </a:txBody>
                  <a:tcPr marL="68580" marR="68580" marT="0" marB="0" anchor="ctr"/>
                </a:tc>
                <a:tc hMerge="1">
                  <a:txBody>
                    <a:bodyPr/>
                    <a:lstStyle/>
                    <a:p>
                      <a:pPr algn="r">
                        <a:lnSpc>
                          <a:spcPct val="115000"/>
                        </a:lnSpc>
                        <a:spcAft>
                          <a:spcPts val="1000"/>
                        </a:spcAft>
                      </a:pPr>
                      <a:endParaRPr lang="fr-FR" sz="1200" b="0" dirty="0">
                        <a:effectLst/>
                        <a:latin typeface="Arial Narrow" panose="020B0606020202030204" pitchFamily="34" charset="0"/>
                        <a:ea typeface="Calibri" panose="020F0502020204030204" pitchFamily="34" charset="0"/>
                      </a:endParaRPr>
                    </a:p>
                  </a:txBody>
                  <a:tcPr marL="68580" marR="68580" marT="0" marB="0" anchor="ctr"/>
                </a:tc>
                <a:tc gridSpan="3">
                  <a:txBody>
                    <a:bodyPr/>
                    <a:lstStyle/>
                    <a:p>
                      <a:pPr algn="ctr">
                        <a:lnSpc>
                          <a:spcPct val="115000"/>
                        </a:lnSpc>
                        <a:spcAft>
                          <a:spcPts val="1000"/>
                        </a:spcAft>
                      </a:pPr>
                      <a:r>
                        <a:rPr lang="fr-FR" sz="1200" b="1" dirty="0">
                          <a:solidFill>
                            <a:schemeClr val="bg1">
                              <a:lumMod val="50000"/>
                            </a:schemeClr>
                          </a:solidFill>
                          <a:effectLst/>
                          <a:latin typeface="Arial Narrow" panose="020B0606020202030204" pitchFamily="34" charset="0"/>
                        </a:rPr>
                        <a:t>Pas de vote au CSA</a:t>
                      </a:r>
                    </a:p>
                  </a:txBody>
                  <a:tcPr marL="68580" marR="68580" marT="0" marB="0" anchor="ctr"/>
                </a:tc>
                <a:tc hMerge="1">
                  <a:txBody>
                    <a:bodyPr/>
                    <a:lstStyle/>
                    <a:p>
                      <a:pPr algn="ctr">
                        <a:lnSpc>
                          <a:spcPct val="115000"/>
                        </a:lnSpc>
                        <a:spcAft>
                          <a:spcPts val="1000"/>
                        </a:spcAft>
                      </a:pPr>
                      <a:endParaRPr lang="fr-FR" sz="1600" b="1" dirty="0">
                        <a:effectLst/>
                        <a:latin typeface="Arial" panose="020B0604020202020204" pitchFamily="34" charset="0"/>
                        <a:ea typeface="Calibri" panose="020F0502020204030204" pitchFamily="34" charset="0"/>
                      </a:endParaRPr>
                    </a:p>
                  </a:txBody>
                  <a:tcPr marL="68580" marR="68580" marT="0" marB="0" anchor="ctr"/>
                </a:tc>
                <a:tc hMerge="1">
                  <a:txBody>
                    <a:bodyPr/>
                    <a:lstStyle/>
                    <a:p>
                      <a:pPr algn="ctr">
                        <a:lnSpc>
                          <a:spcPct val="115000"/>
                        </a:lnSpc>
                        <a:spcAft>
                          <a:spcPts val="1000"/>
                        </a:spcAft>
                      </a:pPr>
                      <a:r>
                        <a:rPr lang="fr-FR" sz="1600" b="1" dirty="0">
                          <a:effectLst/>
                        </a:rPr>
                        <a:t> </a:t>
                      </a:r>
                      <a:endParaRPr lang="fr-FR" sz="1600" b="1" dirty="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628327091"/>
                  </a:ext>
                </a:extLst>
              </a:tr>
            </a:tbl>
          </a:graphicData>
        </a:graphic>
      </p:graphicFrame>
    </p:spTree>
    <p:extLst>
      <p:ext uri="{BB962C8B-B14F-4D97-AF65-F5344CB8AC3E}">
        <p14:creationId xmlns:p14="http://schemas.microsoft.com/office/powerpoint/2010/main" val="294716261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